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</p:sldMasterIdLst>
  <p:notesMasterIdLst>
    <p:notesMasterId r:id="rId53"/>
  </p:notesMasterIdLst>
  <p:sldIdLst>
    <p:sldId id="258" r:id="rId3"/>
    <p:sldId id="259" r:id="rId4"/>
    <p:sldId id="260" r:id="rId5"/>
    <p:sldId id="262" r:id="rId6"/>
    <p:sldId id="265" r:id="rId7"/>
    <p:sldId id="266" r:id="rId8"/>
    <p:sldId id="272" r:id="rId9"/>
    <p:sldId id="268" r:id="rId10"/>
    <p:sldId id="277" r:id="rId11"/>
    <p:sldId id="280" r:id="rId12"/>
    <p:sldId id="283" r:id="rId13"/>
    <p:sldId id="286" r:id="rId14"/>
    <p:sldId id="289" r:id="rId15"/>
    <p:sldId id="292" r:id="rId16"/>
    <p:sldId id="295" r:id="rId17"/>
    <p:sldId id="298" r:id="rId18"/>
    <p:sldId id="301" r:id="rId19"/>
    <p:sldId id="304" r:id="rId20"/>
    <p:sldId id="307" r:id="rId21"/>
    <p:sldId id="310" r:id="rId22"/>
    <p:sldId id="313" r:id="rId23"/>
    <p:sldId id="316" r:id="rId24"/>
    <p:sldId id="319" r:id="rId25"/>
    <p:sldId id="322" r:id="rId26"/>
    <p:sldId id="325" r:id="rId27"/>
    <p:sldId id="328" r:id="rId28"/>
    <p:sldId id="331" r:id="rId29"/>
    <p:sldId id="334" r:id="rId30"/>
    <p:sldId id="337" r:id="rId31"/>
    <p:sldId id="340" r:id="rId32"/>
    <p:sldId id="343" r:id="rId33"/>
    <p:sldId id="346" r:id="rId34"/>
    <p:sldId id="349" r:id="rId35"/>
    <p:sldId id="352" r:id="rId36"/>
    <p:sldId id="355" r:id="rId37"/>
    <p:sldId id="358" r:id="rId38"/>
    <p:sldId id="361" r:id="rId39"/>
    <p:sldId id="364" r:id="rId40"/>
    <p:sldId id="367" r:id="rId41"/>
    <p:sldId id="370" r:id="rId42"/>
    <p:sldId id="373" r:id="rId43"/>
    <p:sldId id="376" r:id="rId44"/>
    <p:sldId id="379" r:id="rId45"/>
    <p:sldId id="382" r:id="rId46"/>
    <p:sldId id="385" r:id="rId47"/>
    <p:sldId id="388" r:id="rId48"/>
    <p:sldId id="391" r:id="rId49"/>
    <p:sldId id="394" r:id="rId50"/>
    <p:sldId id="397" r:id="rId51"/>
    <p:sldId id="400" r:id="rId52"/>
  </p:sldIdLst>
  <p:sldSz cx="12192000" cy="6858000"/>
  <p:notesSz cx="6858000" cy="9144000"/>
  <p:embeddedFontLst>
    <p:embeddedFont>
      <p:font typeface="Arial Rounded MT Bold" panose="020F0704030504030204" pitchFamily="34" charset="0"/>
      <p:regular r:id="rId54"/>
    </p:embeddedFont>
    <p:embeddedFont>
      <p:font typeface="Baskerville Old Face" panose="02020602080505020303" pitchFamily="18" charset="0"/>
      <p:regular r:id="rId55"/>
    </p:embeddedFont>
    <p:embeddedFont>
      <p:font typeface="Bodoni MT Black" panose="02070A03080606020203" pitchFamily="18" charset="0"/>
      <p:bold r:id="rId56"/>
      <p:boldItalic r:id="rId57"/>
    </p:embeddedFont>
    <p:embeddedFont>
      <p:font typeface="Poppins Light" panose="00000400000000000000" pitchFamily="2" charset="0"/>
      <p:regular r:id="rId58"/>
    </p:embeddedFont>
    <p:embeddedFont>
      <p:font typeface="Rasputin" panose="020B0604020202020204" charset="0"/>
      <p:regular r:id="rId59"/>
    </p:embeddedFont>
    <p:embeddedFont>
      <p:font typeface="Rasputin Light" panose="020B0604020202020204" charset="0"/>
      <p:regular r:id="rId60"/>
    </p:embeddedFont>
    <p:embeddedFont>
      <p:font typeface="TT Commons Pro" panose="020B0604020202020204" charset="0"/>
      <p:regular r:id="rId61"/>
    </p:embeddedFont>
  </p:embeddedFontLst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B55FF-AE84-4315-9BD2-3E7A1A93BB8C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9762-F9D7-4E16-97C3-F0DDBC429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69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9762-F9D7-4E16-97C3-F0DDBC42974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8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9762-F9D7-4E16-97C3-F0DDBC42974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48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9762-F9D7-4E16-97C3-F0DDBC42974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71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4A4-3308-81EF-3731-6D1EA5732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5CA3-DAD9-D987-0C82-B6ED4962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14F4-0891-E5DA-55E3-6B860DA6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7245C-E496-2731-6164-4D59BBFD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4B58-7034-ECBA-F23A-8A2E39D7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18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1FAB-6A65-EBBC-5467-8E3A09EA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8FC4F-6B18-D4BF-794B-093138C22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4D060-7716-7A05-500E-7D459711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9C41B-1820-DE1F-5CD4-EDE8CB4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F6F0-5303-8B30-7B01-8DBDE29B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08047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A4482-BC20-6E63-B9D2-2BE67F783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708A6-E04C-5D4E-4AC0-E4DDA9192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8EE42-EC9E-C8C0-848C-1484022E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81432-A754-7161-C010-CA8E873B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3E003-6D20-BD0C-78E3-5A05AE43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3048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3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3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3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3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025B-6584-2A01-AC61-46599EEF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1EBB-6C49-7B7B-2D6F-56E787FB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08CE-6F7E-B1D0-5351-54867C17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62F7C-98B9-EBCD-AF4B-72CD520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070F-1371-B0C6-F147-A944B715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026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00" indent="0">
              <a:buNone/>
              <a:defRPr sz="1867"/>
            </a:lvl2pPr>
            <a:lvl3pPr marL="609600" indent="0">
              <a:buNone/>
              <a:defRPr sz="1600"/>
            </a:lvl3pPr>
            <a:lvl4pPr marL="914400" indent="0">
              <a:buNone/>
              <a:defRPr sz="1333"/>
            </a:lvl4pPr>
            <a:lvl5pPr marL="1219200" indent="0">
              <a:buNone/>
              <a:defRPr sz="1333"/>
            </a:lvl5pPr>
            <a:lvl6pPr marL="1524000" indent="0">
              <a:buNone/>
              <a:defRPr sz="1333"/>
            </a:lvl6pPr>
            <a:lvl7pPr marL="1828800" indent="0">
              <a:buNone/>
              <a:defRPr sz="1333"/>
            </a:lvl7pPr>
            <a:lvl8pPr marL="2133600" indent="0">
              <a:buNone/>
              <a:defRPr sz="1333"/>
            </a:lvl8pPr>
            <a:lvl9pPr marL="2438400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EAFF-4751-D6AB-1040-CFB7404E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7D794-CF45-A97D-F9FE-1ABAA7C0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CA95E-D448-9752-63A6-A9533773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BEB6-FE26-99C4-C749-9E896636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B9B6D-F238-C796-83AA-5947387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8905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0352-104B-E7AE-8302-72BDAF7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D08CD-BB37-1484-DF18-3AD69257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36A02-FD34-2C99-8534-6DE6A1FE4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0B59A-5085-66BD-4670-AF82A088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7EFE3-0E72-454A-3962-CC32EADC1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B3C09-439D-AA1E-9BCC-F74C8582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97709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5187-812C-BB92-B3D0-96BA20BC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75381-4BB4-FF5A-A8CF-39850DAA4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23696-D500-BEA9-694E-125F660F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8E8FF-59D3-231A-59FB-5DC47100F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3EA94-80BA-C952-33C4-D2FCE92B3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B5588-00BE-9947-1FAE-44111899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9A918-8070-F5C7-73C2-FEA0597C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B0043-6FBA-A0E6-68DF-6FE3A306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964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769C-F4F1-BC21-B69E-F7520672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523A5-24E3-34D1-5A32-C231628C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1A162-87CA-056F-B56C-669997F3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B8935-3661-CAFC-F639-5950F420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4226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9BFBD-87F1-A8AC-7918-457915E7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22119-8CE1-76F8-9D90-BBEA393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BC82B-14B4-6CBD-3E8C-A2D50D36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81419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1445-9ADC-EF23-91E0-6345C4FA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DC63-3083-98A1-3233-F0EF7497F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D9C1-2277-1510-F0F5-B04355D16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5B10F-565E-C00D-6C62-55B18026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CA23E-04A8-A453-A25F-DBE1CC87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D98A1-182F-4426-55C5-B6AE8FBE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4465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2E69-6A00-351D-BA1B-32E2885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8D88C-72F3-D120-DC56-BDED2F4E3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04AA5-51F5-E11B-DA34-8A2B795A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9C38D-0E93-6FE1-02D7-169A9463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C4365-7D3B-CBC1-7E3D-505DCC7B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B4BA2-2D65-2DFE-5C05-38B77BCA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2647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AF6C5-F177-BE7A-9006-7C5750F1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C9355-FDBE-E3FF-CCDD-89E8F91AF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F8CA9-0D01-61FE-F705-44CC35BF2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8093-16EF-4B93-85F2-0B2E53198F5F}" type="datetimeFigureOut">
              <a:rPr lang="en-IN" smtClean="0"/>
              <a:t>29-06-2025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8563E-D4E6-2223-F9C3-6E5DB0A10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56C2-4657-E32C-4D9A-14E3CD73F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DEA9C-0424-4F3A-B008-CA7527223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19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60960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7582" y="387817"/>
            <a:ext cx="6463950" cy="5824873"/>
          </a:xfrm>
          <a:custGeom>
            <a:avLst/>
            <a:gdLst/>
            <a:ahLst/>
            <a:cxnLst/>
            <a:rect l="l" t="t" r="r" b="b"/>
            <a:pathLst>
              <a:path w="9695925" h="8737309">
                <a:moveTo>
                  <a:pt x="0" y="0"/>
                </a:moveTo>
                <a:lnTo>
                  <a:pt x="9695925" y="0"/>
                </a:lnTo>
                <a:lnTo>
                  <a:pt x="9695925" y="8737309"/>
                </a:lnTo>
                <a:lnTo>
                  <a:pt x="0" y="8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275" r="-530" b="-35169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1754000" y="-2955043"/>
            <a:ext cx="5137985" cy="10280399"/>
            <a:chOff x="0" y="0"/>
            <a:chExt cx="2029821" cy="406139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535984" cy="2891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493837" y="1170143"/>
              <a:ext cx="1535984" cy="2891250"/>
            </a:xfrm>
            <a:custGeom>
              <a:avLst/>
              <a:gdLst/>
              <a:ahLst/>
              <a:cxnLst/>
              <a:rect l="l" t="t" r="r" b="b"/>
              <a:pathLst>
                <a:path w="1535984" h="2891250">
                  <a:moveTo>
                    <a:pt x="0" y="0"/>
                  </a:moveTo>
                  <a:lnTo>
                    <a:pt x="1535984" y="0"/>
                  </a:lnTo>
                  <a:lnTo>
                    <a:pt x="1535984" y="2891250"/>
                  </a:lnTo>
                  <a:lnTo>
                    <a:pt x="0" y="289125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719500" y="4521641"/>
            <a:ext cx="5243794" cy="1507591"/>
          </a:xfrm>
          <a:custGeom>
            <a:avLst/>
            <a:gdLst/>
            <a:ahLst/>
            <a:cxnLst/>
            <a:rect l="l" t="t" r="r" b="b"/>
            <a:pathLst>
              <a:path w="7865691" h="2261386">
                <a:moveTo>
                  <a:pt x="0" y="0"/>
                </a:moveTo>
                <a:lnTo>
                  <a:pt x="7865690" y="0"/>
                </a:lnTo>
                <a:lnTo>
                  <a:pt x="7865690" y="2261386"/>
                </a:lnTo>
                <a:lnTo>
                  <a:pt x="0" y="226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370468" y="1888853"/>
            <a:ext cx="6003582" cy="4140379"/>
            <a:chOff x="0" y="0"/>
            <a:chExt cx="2071622" cy="12345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1622" cy="1234537"/>
            </a:xfrm>
            <a:custGeom>
              <a:avLst/>
              <a:gdLst/>
              <a:ahLst/>
              <a:cxnLst/>
              <a:rect l="l" t="t" r="r" b="b"/>
              <a:pathLst>
                <a:path w="2071622" h="1234537">
                  <a:moveTo>
                    <a:pt x="0" y="0"/>
                  </a:moveTo>
                  <a:lnTo>
                    <a:pt x="2071622" y="0"/>
                  </a:lnTo>
                  <a:lnTo>
                    <a:pt x="2071622" y="1234537"/>
                  </a:lnTo>
                  <a:lnTo>
                    <a:pt x="0" y="1234537"/>
                  </a:lnTo>
                  <a:close/>
                </a:path>
              </a:pathLst>
            </a:custGeom>
            <a:solidFill>
              <a:srgbClr val="36534D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1622" cy="12345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9766" y="2524874"/>
            <a:ext cx="5974290" cy="95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84"/>
              </a:lnSpc>
            </a:pPr>
            <a:r>
              <a:rPr lang="en-US" sz="3200" spc="201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Hospital Management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0142" y="1995015"/>
            <a:ext cx="3546931" cy="64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6"/>
              </a:lnSpc>
            </a:pPr>
            <a:r>
              <a:rPr lang="en-US" sz="3200" spc="630">
                <a:solidFill>
                  <a:srgbClr val="F5FFF5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</a:t>
            </a:r>
          </a:p>
        </p:txBody>
      </p:sp>
      <p:sp>
        <p:nvSpPr>
          <p:cNvPr id="24" name="Freeform 24"/>
          <p:cNvSpPr/>
          <p:nvPr/>
        </p:nvSpPr>
        <p:spPr>
          <a:xfrm>
            <a:off x="370468" y="6139940"/>
            <a:ext cx="3380186" cy="411064"/>
          </a:xfrm>
          <a:custGeom>
            <a:avLst/>
            <a:gdLst/>
            <a:ahLst/>
            <a:cxnLst/>
            <a:rect l="l" t="t" r="r" b="b"/>
            <a:pathLst>
              <a:path w="1014752" h="123403">
                <a:moveTo>
                  <a:pt x="61702" y="0"/>
                </a:moveTo>
                <a:lnTo>
                  <a:pt x="953050" y="0"/>
                </a:lnTo>
                <a:cubicBezTo>
                  <a:pt x="987127" y="0"/>
                  <a:pt x="1014752" y="27625"/>
                  <a:pt x="1014752" y="61702"/>
                </a:cubicBezTo>
                <a:lnTo>
                  <a:pt x="1014752" y="61702"/>
                </a:lnTo>
                <a:cubicBezTo>
                  <a:pt x="1014752" y="78066"/>
                  <a:pt x="1008251" y="93760"/>
                  <a:pt x="996680" y="105332"/>
                </a:cubicBezTo>
                <a:cubicBezTo>
                  <a:pt x="985108" y="116903"/>
                  <a:pt x="969414" y="123404"/>
                  <a:pt x="953050" y="123404"/>
                </a:cubicBezTo>
                <a:lnTo>
                  <a:pt x="61702" y="123404"/>
                </a:lnTo>
                <a:cubicBezTo>
                  <a:pt x="27625" y="123404"/>
                  <a:pt x="0" y="95779"/>
                  <a:pt x="0" y="61702"/>
                </a:cubicBezTo>
                <a:lnTo>
                  <a:pt x="0" y="61702"/>
                </a:lnTo>
                <a:cubicBezTo>
                  <a:pt x="0" y="27625"/>
                  <a:pt x="27625" y="0"/>
                  <a:pt x="617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F5FFF5"/>
            </a:solidFill>
            <a:prstDash val="solid"/>
            <a:round/>
          </a:ln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Guided By : Ms. Mansi Mehta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745044" y="5893779"/>
            <a:ext cx="580083" cy="58008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CBC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76310" y="5893779"/>
            <a:ext cx="580083" cy="58008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605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348189" y="5893779"/>
            <a:ext cx="580083" cy="58008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22C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DB72E5-1DC7-07C2-0993-9D994027E4DF}"/>
              </a:ext>
            </a:extLst>
          </p:cNvPr>
          <p:cNvGrpSpPr/>
          <p:nvPr/>
        </p:nvGrpSpPr>
        <p:grpSpPr>
          <a:xfrm>
            <a:off x="1122968" y="3848835"/>
            <a:ext cx="4522034" cy="423165"/>
            <a:chOff x="701962" y="3809501"/>
            <a:chExt cx="4522034" cy="423165"/>
          </a:xfrm>
        </p:grpSpPr>
        <p:grpSp>
          <p:nvGrpSpPr>
            <p:cNvPr id="20" name="Group 20"/>
            <p:cNvGrpSpPr/>
            <p:nvPr/>
          </p:nvGrpSpPr>
          <p:grpSpPr>
            <a:xfrm>
              <a:off x="3777832" y="3809501"/>
              <a:ext cx="1446164" cy="377075"/>
              <a:chOff x="0" y="0"/>
              <a:chExt cx="571324" cy="14896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71324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571324" h="148968">
                    <a:moveTo>
                      <a:pt x="0" y="0"/>
                    </a:moveTo>
                    <a:lnTo>
                      <a:pt x="571324" y="0"/>
                    </a:lnTo>
                    <a:lnTo>
                      <a:pt x="571324" y="148968"/>
                    </a:lnTo>
                    <a:lnTo>
                      <a:pt x="0" y="148968"/>
                    </a:lnTo>
                    <a:close/>
                  </a:path>
                </a:pathLst>
              </a:custGeom>
              <a:solidFill>
                <a:srgbClr val="45605A"/>
              </a:solidFill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571324" cy="148968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33"/>
                  </a:lnSpc>
                </a:pPr>
                <a:endParaRPr sz="1200"/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899BAAD6-018E-D38E-64E9-1A9C84AA24B0}"/>
                </a:ext>
              </a:extLst>
            </p:cNvPr>
            <p:cNvGrpSpPr/>
            <p:nvPr/>
          </p:nvGrpSpPr>
          <p:grpSpPr>
            <a:xfrm>
              <a:off x="701962" y="3855591"/>
              <a:ext cx="1530561" cy="377075"/>
              <a:chOff x="0" y="0"/>
              <a:chExt cx="604666" cy="148968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088DD866-777A-8672-6F4B-959F58940A7F}"/>
                  </a:ext>
                </a:extLst>
              </p:cNvPr>
              <p:cNvSpPr/>
              <p:nvPr/>
            </p:nvSpPr>
            <p:spPr>
              <a:xfrm>
                <a:off x="0" y="0"/>
                <a:ext cx="604666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604666" h="148968">
                    <a:moveTo>
                      <a:pt x="0" y="0"/>
                    </a:moveTo>
                    <a:lnTo>
                      <a:pt x="604666" y="0"/>
                    </a:lnTo>
                    <a:lnTo>
                      <a:pt x="604666" y="148968"/>
                    </a:lnTo>
                    <a:lnTo>
                      <a:pt x="0" y="148968"/>
                    </a:lnTo>
                    <a:close/>
                  </a:path>
                </a:pathLst>
              </a:custGeom>
              <a:solidFill>
                <a:srgbClr val="222920"/>
              </a:solidFill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9FFD467A-0002-93A5-9697-015797428CA9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4666" cy="148968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33"/>
                  </a:lnSpc>
                </a:pPr>
                <a:endParaRPr sz="1200"/>
              </a:p>
            </p:txBody>
          </p:sp>
        </p:grpSp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EE2BDF16-E898-CE47-FEA2-623644D3062D}"/>
                </a:ext>
              </a:extLst>
            </p:cNvPr>
            <p:cNvGrpSpPr/>
            <p:nvPr/>
          </p:nvGrpSpPr>
          <p:grpSpPr>
            <a:xfrm>
              <a:off x="2232523" y="3855591"/>
              <a:ext cx="1527771" cy="377075"/>
              <a:chOff x="0" y="0"/>
              <a:chExt cx="603564" cy="148968"/>
            </a:xfrm>
          </p:grpSpPr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981391EA-D2D3-5002-EDF7-BAD4F3063B1B}"/>
                  </a:ext>
                </a:extLst>
              </p:cNvPr>
              <p:cNvSpPr/>
              <p:nvPr/>
            </p:nvSpPr>
            <p:spPr>
              <a:xfrm>
                <a:off x="0" y="0"/>
                <a:ext cx="603564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603564" h="148968">
                    <a:moveTo>
                      <a:pt x="0" y="0"/>
                    </a:moveTo>
                    <a:lnTo>
                      <a:pt x="603564" y="0"/>
                    </a:lnTo>
                    <a:lnTo>
                      <a:pt x="603564" y="148968"/>
                    </a:lnTo>
                    <a:lnTo>
                      <a:pt x="0" y="148968"/>
                    </a:lnTo>
                    <a:close/>
                  </a:path>
                </a:pathLst>
              </a:custGeom>
              <a:solidFill>
                <a:srgbClr val="2A443F"/>
              </a:solidFill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793A6412-45C6-ABF2-78C1-9FDC2E9C63D5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3564" cy="148968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33"/>
                  </a:lnSpc>
                </a:pPr>
                <a:endParaRPr sz="1200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CBDB599-23A6-1657-15F6-007B6D708740}"/>
              </a:ext>
            </a:extLst>
          </p:cNvPr>
          <p:cNvGrpSpPr/>
          <p:nvPr/>
        </p:nvGrpSpPr>
        <p:grpSpPr>
          <a:xfrm>
            <a:off x="531872" y="4629106"/>
            <a:ext cx="6462382" cy="977810"/>
            <a:chOff x="29154" y="4626477"/>
            <a:chExt cx="6462382" cy="10326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CF6344-CE53-30DC-FC38-6D224E4F4802}"/>
                </a:ext>
              </a:extLst>
            </p:cNvPr>
            <p:cNvSpPr txBox="1"/>
            <p:nvPr/>
          </p:nvSpPr>
          <p:spPr>
            <a:xfrm>
              <a:off x="29154" y="4684014"/>
              <a:ext cx="3450263" cy="97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Name    :  </a:t>
              </a:r>
              <a:r>
                <a:rPr lang="en-IN" dirty="0" err="1">
                  <a:solidFill>
                    <a:schemeClr val="bg1"/>
                  </a:solidFill>
                </a:rPr>
                <a:t>Sumitkumar</a:t>
              </a:r>
              <a:r>
                <a:rPr lang="en-IN" dirty="0">
                  <a:solidFill>
                    <a:schemeClr val="bg1"/>
                  </a:solidFill>
                </a:rPr>
                <a:t> Pandit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ER. No. :  IU2283830051</a:t>
              </a: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E3910B-CEAC-3183-F08B-ACD9AD157354}"/>
                </a:ext>
              </a:extLst>
            </p:cNvPr>
            <p:cNvSpPr txBox="1"/>
            <p:nvPr/>
          </p:nvSpPr>
          <p:spPr>
            <a:xfrm>
              <a:off x="3041273" y="4626477"/>
              <a:ext cx="3450263" cy="3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0C15FF-A312-1FD7-BB6D-AD395C6B9D53}"/>
              </a:ext>
            </a:extLst>
          </p:cNvPr>
          <p:cNvSpPr txBox="1"/>
          <p:nvPr/>
        </p:nvSpPr>
        <p:spPr>
          <a:xfrm>
            <a:off x="544064" y="4332103"/>
            <a:ext cx="218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Batch : BSC.IT 5A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8CE71-E939-0224-81BA-07B71F34A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9" y="952998"/>
            <a:ext cx="3030300" cy="895749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8685A62C-D111-3B25-986B-4E8F6DD3BEDB}"/>
              </a:ext>
            </a:extLst>
          </p:cNvPr>
          <p:cNvSpPr txBox="1"/>
          <p:nvPr/>
        </p:nvSpPr>
        <p:spPr>
          <a:xfrm>
            <a:off x="10429735" y="-173215"/>
            <a:ext cx="1773466" cy="646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6"/>
              </a:lnSpc>
            </a:pPr>
            <a:r>
              <a:rPr lang="en-US" sz="3200" spc="630">
                <a:solidFill>
                  <a:srgbClr val="F5FFF5"/>
                </a:solidFill>
                <a:latin typeface="Poppins Light"/>
                <a:ea typeface="Poppins Light"/>
                <a:cs typeface="Poppins Light"/>
                <a:sym typeface="Poppins Light"/>
              </a:rPr>
              <a:t>PPT-1</a:t>
            </a:r>
          </a:p>
        </p:txBody>
      </p:sp>
    </p:spTree>
    <p:extLst>
      <p:ext uri="{BB962C8B-B14F-4D97-AF65-F5344CB8AC3E}">
        <p14:creationId xmlns:p14="http://schemas.microsoft.com/office/powerpoint/2010/main" val="226561286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4199" y="-1225401"/>
            <a:ext cx="9305437" cy="8956484"/>
          </a:xfrm>
          <a:custGeom>
            <a:avLst/>
            <a:gdLst/>
            <a:ahLst/>
            <a:cxnLst/>
            <a:rect l="l" t="t" r="r" b="b"/>
            <a:pathLst>
              <a:path w="13958156" h="13434725">
                <a:moveTo>
                  <a:pt x="0" y="0"/>
                </a:moveTo>
                <a:lnTo>
                  <a:pt x="13958156" y="0"/>
                </a:lnTo>
                <a:lnTo>
                  <a:pt x="13958156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14594785">
            <a:off x="5002075" y="2226294"/>
            <a:ext cx="5964544" cy="9453887"/>
          </a:xfrm>
          <a:custGeom>
            <a:avLst/>
            <a:gdLst/>
            <a:ahLst/>
            <a:cxnLst/>
            <a:rect l="l" t="t" r="r" b="b"/>
            <a:pathLst>
              <a:path w="8946815" h="14180830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85800" y="2927985"/>
            <a:ext cx="4607059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679"/>
              </a:lnSpc>
            </a:pPr>
            <a:r>
              <a:rPr lang="en-US" sz="640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HMS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334665" y="1866712"/>
            <a:ext cx="4607059" cy="3076949"/>
            <a:chOff x="-4889776" y="-1339725"/>
            <a:chExt cx="6142746" cy="4102599"/>
          </a:xfrm>
        </p:grpSpPr>
        <p:sp>
          <p:nvSpPr>
            <p:cNvPr id="6" name="TextBox 6"/>
            <p:cNvSpPr txBox="1"/>
            <p:nvPr/>
          </p:nvSpPr>
          <p:spPr>
            <a:xfrm>
              <a:off x="-4889776" y="-157889"/>
              <a:ext cx="5533651" cy="427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799"/>
                </a:lnSpc>
              </a:pPr>
              <a:r>
                <a:rPr lang="en-US" sz="1866" u="sng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UML Diagram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4875290" y="1503960"/>
              <a:ext cx="5533651" cy="427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799"/>
                </a:lnSpc>
              </a:pPr>
              <a:r>
                <a:rPr lang="en-US" sz="1866" u="sng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UI Screenshots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4889776" y="673035"/>
              <a:ext cx="5533651" cy="427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799"/>
                </a:lnSpc>
              </a:pPr>
              <a:r>
                <a:rPr lang="en-US" sz="1866" u="sng">
                  <a:solidFill>
                    <a:srgbClr val="142414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Data Dictionary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875291" y="2334884"/>
              <a:ext cx="5533651" cy="427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79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889776" y="-1339725"/>
              <a:ext cx="6142746" cy="672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Topics Covered</a:t>
              </a: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3981715" y="756918"/>
            <a:ext cx="4118122" cy="5204578"/>
          </a:xfrm>
          <a:custGeom>
            <a:avLst/>
            <a:gdLst/>
            <a:ahLst/>
            <a:cxnLst/>
            <a:rect l="l" t="t" r="r" b="b"/>
            <a:pathLst>
              <a:path w="6177183" h="7806867">
                <a:moveTo>
                  <a:pt x="0" y="0"/>
                </a:moveTo>
                <a:lnTo>
                  <a:pt x="6177183" y="0"/>
                </a:lnTo>
                <a:lnTo>
                  <a:pt x="6177183" y="7806867"/>
                </a:lnTo>
                <a:lnTo>
                  <a:pt x="0" y="7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9673" y="160887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UML Diagram</a:t>
            </a:r>
          </a:p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Use-case Admin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3859455" y="487130"/>
            <a:ext cx="4438728" cy="5685070"/>
          </a:xfrm>
          <a:custGeom>
            <a:avLst/>
            <a:gdLst/>
            <a:ahLst/>
            <a:cxnLst/>
            <a:rect l="l" t="t" r="r" b="b"/>
            <a:pathLst>
              <a:path w="6658090" h="8527605">
                <a:moveTo>
                  <a:pt x="0" y="0"/>
                </a:moveTo>
                <a:lnTo>
                  <a:pt x="6658091" y="0"/>
                </a:lnTo>
                <a:lnTo>
                  <a:pt x="6658091" y="8527605"/>
                </a:lnTo>
                <a:lnTo>
                  <a:pt x="0" y="852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9673" y="137880"/>
            <a:ext cx="256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Use-case Patient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3375900" y="685800"/>
            <a:ext cx="4903366" cy="5636053"/>
          </a:xfrm>
          <a:custGeom>
            <a:avLst/>
            <a:gdLst/>
            <a:ahLst/>
            <a:cxnLst/>
            <a:rect l="l" t="t" r="r" b="b"/>
            <a:pathLst>
              <a:path w="7355048" h="8454079">
                <a:moveTo>
                  <a:pt x="0" y="0"/>
                </a:moveTo>
                <a:lnTo>
                  <a:pt x="7355049" y="0"/>
                </a:lnTo>
                <a:lnTo>
                  <a:pt x="7355049" y="8454079"/>
                </a:lnTo>
                <a:lnTo>
                  <a:pt x="0" y="8454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9673" y="87080"/>
            <a:ext cx="256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Use-case Doctor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090036" y="685800"/>
            <a:ext cx="4011930" cy="5486400"/>
          </a:xfrm>
          <a:custGeom>
            <a:avLst/>
            <a:gdLst/>
            <a:ahLst/>
            <a:cxnLst/>
            <a:rect l="l" t="t" r="r" b="b"/>
            <a:pathLst>
              <a:path w="6017895" h="8229600">
                <a:moveTo>
                  <a:pt x="0" y="0"/>
                </a:moveTo>
                <a:lnTo>
                  <a:pt x="6017895" y="0"/>
                </a:lnTo>
                <a:lnTo>
                  <a:pt x="60178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Activity Diagram Admin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103750" y="685800"/>
            <a:ext cx="3984498" cy="5486400"/>
          </a:xfrm>
          <a:custGeom>
            <a:avLst/>
            <a:gdLst/>
            <a:ahLst/>
            <a:cxnLst/>
            <a:rect l="l" t="t" r="r" b="b"/>
            <a:pathLst>
              <a:path w="5976747" h="8229600">
                <a:moveTo>
                  <a:pt x="0" y="0"/>
                </a:moveTo>
                <a:lnTo>
                  <a:pt x="5976747" y="0"/>
                </a:lnTo>
                <a:lnTo>
                  <a:pt x="5976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Activity Diagram Patient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3777219" y="685800"/>
            <a:ext cx="4358061" cy="5155742"/>
          </a:xfrm>
          <a:custGeom>
            <a:avLst/>
            <a:gdLst/>
            <a:ahLst/>
            <a:cxnLst/>
            <a:rect l="l" t="t" r="r" b="b"/>
            <a:pathLst>
              <a:path w="6537092" h="7733613">
                <a:moveTo>
                  <a:pt x="0" y="0"/>
                </a:moveTo>
                <a:lnTo>
                  <a:pt x="6537092" y="0"/>
                </a:lnTo>
                <a:lnTo>
                  <a:pt x="6537092" y="7733613"/>
                </a:lnTo>
                <a:lnTo>
                  <a:pt x="0" y="773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Activity Diagram Doctor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062603" y="685800"/>
            <a:ext cx="3842213" cy="5183423"/>
          </a:xfrm>
          <a:custGeom>
            <a:avLst/>
            <a:gdLst/>
            <a:ahLst/>
            <a:cxnLst/>
            <a:rect l="l" t="t" r="r" b="b"/>
            <a:pathLst>
              <a:path w="5763319" h="7775135">
                <a:moveTo>
                  <a:pt x="0" y="0"/>
                </a:moveTo>
                <a:lnTo>
                  <a:pt x="5763318" y="0"/>
                </a:lnTo>
                <a:lnTo>
                  <a:pt x="5763318" y="7775135"/>
                </a:lnTo>
                <a:lnTo>
                  <a:pt x="0" y="7775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Activity Diagram Pharmacy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212508" y="417280"/>
            <a:ext cx="3383562" cy="5428645"/>
          </a:xfrm>
          <a:custGeom>
            <a:avLst/>
            <a:gdLst/>
            <a:ahLst/>
            <a:cxnLst/>
            <a:rect l="l" t="t" r="r" b="b"/>
            <a:pathLst>
              <a:path w="5075342" h="8142967">
                <a:moveTo>
                  <a:pt x="0" y="0"/>
                </a:moveTo>
                <a:lnTo>
                  <a:pt x="5075342" y="0"/>
                </a:lnTo>
                <a:lnTo>
                  <a:pt x="5075342" y="8142968"/>
                </a:lnTo>
                <a:lnTo>
                  <a:pt x="0" y="8142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56216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Activity Diagram Laboratory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425926" y="685800"/>
            <a:ext cx="3120827" cy="5126153"/>
          </a:xfrm>
          <a:custGeom>
            <a:avLst/>
            <a:gdLst/>
            <a:ahLst/>
            <a:cxnLst/>
            <a:rect l="l" t="t" r="r" b="b"/>
            <a:pathLst>
              <a:path w="4681241" h="7689229">
                <a:moveTo>
                  <a:pt x="0" y="0"/>
                </a:moveTo>
                <a:lnTo>
                  <a:pt x="4681241" y="0"/>
                </a:lnTo>
                <a:lnTo>
                  <a:pt x="4681241" y="7689229"/>
                </a:lnTo>
                <a:lnTo>
                  <a:pt x="0" y="7689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9199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Sequence Diagram Admin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036" y="0"/>
            <a:ext cx="2914272" cy="7613281"/>
            <a:chOff x="0" y="0"/>
            <a:chExt cx="1151317" cy="3007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1317" cy="3007716"/>
            </a:xfrm>
            <a:custGeom>
              <a:avLst/>
              <a:gdLst/>
              <a:ahLst/>
              <a:cxnLst/>
              <a:rect l="l" t="t" r="r" b="b"/>
              <a:pathLst>
                <a:path w="1151317" h="3007716">
                  <a:moveTo>
                    <a:pt x="0" y="0"/>
                  </a:moveTo>
                  <a:lnTo>
                    <a:pt x="1151317" y="0"/>
                  </a:lnTo>
                  <a:lnTo>
                    <a:pt x="1151317" y="3007716"/>
                  </a:lnTo>
                  <a:lnTo>
                    <a:pt x="0" y="3007716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151317" cy="300771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7042585" y="4181847"/>
            <a:ext cx="5486403" cy="2992583"/>
          </a:xfrm>
          <a:custGeom>
            <a:avLst/>
            <a:gdLst/>
            <a:ahLst/>
            <a:cxnLst/>
            <a:rect l="l" t="t" r="r" b="b"/>
            <a:pathLst>
              <a:path w="8229604" h="4488875">
                <a:moveTo>
                  <a:pt x="0" y="0"/>
                </a:moveTo>
                <a:lnTo>
                  <a:pt x="8229605" y="0"/>
                </a:lnTo>
                <a:lnTo>
                  <a:pt x="8229605" y="4488875"/>
                </a:lnTo>
                <a:lnTo>
                  <a:pt x="0" y="448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72019" y="1689316"/>
            <a:ext cx="740056" cy="3736769"/>
            <a:chOff x="0" y="-171450"/>
            <a:chExt cx="233415" cy="1178586"/>
          </a:xfrm>
        </p:grpSpPr>
        <p:sp>
          <p:nvSpPr>
            <p:cNvPr id="7" name="Freeform 7"/>
            <p:cNvSpPr/>
            <p:nvPr/>
          </p:nvSpPr>
          <p:spPr>
            <a:xfrm>
              <a:off x="0" y="-40334"/>
              <a:ext cx="233415" cy="1047470"/>
            </a:xfrm>
            <a:custGeom>
              <a:avLst/>
              <a:gdLst/>
              <a:ahLst/>
              <a:cxnLst/>
              <a:rect l="l" t="t" r="r" b="b"/>
              <a:pathLst>
                <a:path w="233415" h="1007135">
                  <a:moveTo>
                    <a:pt x="0" y="0"/>
                  </a:moveTo>
                  <a:lnTo>
                    <a:pt x="233415" y="0"/>
                  </a:lnTo>
                  <a:lnTo>
                    <a:pt x="233415" y="1007136"/>
                  </a:lnTo>
                  <a:lnTo>
                    <a:pt x="0" y="1007136"/>
                  </a:lnTo>
                  <a:close/>
                </a:path>
              </a:pathLst>
            </a:custGeom>
            <a:solidFill>
              <a:srgbClr val="22292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233415" cy="1178586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1666" spc="53">
                  <a:solidFill>
                    <a:srgbClr val="FFFFFF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01</a:t>
              </a:r>
            </a:p>
            <a:p>
              <a:pPr algn="ctr">
                <a:lnSpc>
                  <a:spcPts val="3249"/>
                </a:lnSpc>
              </a:pPr>
              <a:r>
                <a:rPr lang="en-US" sz="1666" spc="53">
                  <a:solidFill>
                    <a:srgbClr val="FFFFFF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02</a:t>
              </a:r>
            </a:p>
            <a:p>
              <a:pPr algn="ctr">
                <a:lnSpc>
                  <a:spcPts val="3249"/>
                </a:lnSpc>
              </a:pPr>
              <a:r>
                <a:rPr lang="en-US" sz="1666" spc="53">
                  <a:solidFill>
                    <a:srgbClr val="FFFFFF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03</a:t>
              </a:r>
            </a:p>
            <a:p>
              <a:pPr algn="ctr">
                <a:lnSpc>
                  <a:spcPts val="3249"/>
                </a:lnSpc>
              </a:pPr>
              <a:r>
                <a:rPr lang="en-US" sz="1666" spc="53">
                  <a:solidFill>
                    <a:srgbClr val="FFFFFF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04</a:t>
              </a:r>
            </a:p>
            <a:p>
              <a:pPr algn="ctr">
                <a:lnSpc>
                  <a:spcPts val="3249"/>
                </a:lnSpc>
              </a:pPr>
              <a:r>
                <a:rPr lang="en-US" sz="1666" spc="53">
                  <a:solidFill>
                    <a:srgbClr val="FFFFFF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05</a:t>
              </a:r>
            </a:p>
            <a:p>
              <a:pPr algn="ctr">
                <a:lnSpc>
                  <a:spcPts val="3249"/>
                </a:lnSpc>
              </a:pPr>
              <a:endParaRPr lang="en-US" sz="1666" spc="53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endParaRPr>
            </a:p>
            <a:p>
              <a:pPr algn="ctr">
                <a:lnSpc>
                  <a:spcPts val="3249"/>
                </a:lnSpc>
              </a:pPr>
              <a:endParaRPr lang="en-US" sz="1666" spc="53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07654" y="1179863"/>
            <a:ext cx="4448610" cy="4498275"/>
            <a:chOff x="0" y="0"/>
            <a:chExt cx="660400" cy="667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67773"/>
            </a:xfrm>
            <a:custGeom>
              <a:avLst/>
              <a:gdLst/>
              <a:ahLst/>
              <a:cxnLst/>
              <a:rect l="l" t="t" r="r" b="b"/>
              <a:pathLst>
                <a:path w="660400" h="66777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281"/>
                  </a:cubicBezTo>
                  <a:lnTo>
                    <a:pt x="660400" y="667773"/>
                  </a:lnTo>
                  <a:lnTo>
                    <a:pt x="0" y="667773"/>
                  </a:lnTo>
                  <a:lnTo>
                    <a:pt x="0" y="3255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7000"/>
              <a:ext cx="660400" cy="5407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50888" y="1148248"/>
            <a:ext cx="3950839" cy="74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4"/>
              </a:lnSpc>
            </a:pPr>
            <a:r>
              <a:rPr lang="en-US" sz="4567" spc="146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59907" y="2105026"/>
            <a:ext cx="2624440" cy="2913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Introduction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Scope of the System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Modules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Tools &amp; Technology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Analysis: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    Needs of System   </a:t>
            </a:r>
          </a:p>
          <a:p>
            <a:pPr>
              <a:lnSpc>
                <a:spcPts val="3255"/>
              </a:lnSpc>
            </a:pPr>
            <a:r>
              <a:rPr lang="en-US" sz="1669" spc="85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    System Flow diagram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95801" y="1392842"/>
            <a:ext cx="4072316" cy="4072316"/>
            <a:chOff x="0" y="0"/>
            <a:chExt cx="137160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472331" y="685800"/>
            <a:ext cx="3057670" cy="5165956"/>
          </a:xfrm>
          <a:custGeom>
            <a:avLst/>
            <a:gdLst/>
            <a:ahLst/>
            <a:cxnLst/>
            <a:rect l="l" t="t" r="r" b="b"/>
            <a:pathLst>
              <a:path w="4586504" h="7748933">
                <a:moveTo>
                  <a:pt x="0" y="0"/>
                </a:moveTo>
                <a:lnTo>
                  <a:pt x="4586504" y="0"/>
                </a:lnTo>
                <a:lnTo>
                  <a:pt x="4586504" y="7748933"/>
                </a:lnTo>
                <a:lnTo>
                  <a:pt x="0" y="7748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9199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Sequence Diagram Patient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367784" y="685800"/>
            <a:ext cx="3267223" cy="5186068"/>
          </a:xfrm>
          <a:custGeom>
            <a:avLst/>
            <a:gdLst/>
            <a:ahLst/>
            <a:cxnLst/>
            <a:rect l="l" t="t" r="r" b="b"/>
            <a:pathLst>
              <a:path w="4900834" h="7779102">
                <a:moveTo>
                  <a:pt x="0" y="0"/>
                </a:moveTo>
                <a:lnTo>
                  <a:pt x="4900834" y="0"/>
                </a:lnTo>
                <a:lnTo>
                  <a:pt x="4900834" y="7779102"/>
                </a:lnTo>
                <a:lnTo>
                  <a:pt x="0" y="7779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-6350"/>
            <a:ext cx="29199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Sequence Diagram Docter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419219" y="685800"/>
            <a:ext cx="3353562" cy="5486400"/>
          </a:xfrm>
          <a:custGeom>
            <a:avLst/>
            <a:gdLst/>
            <a:ahLst/>
            <a:cxnLst/>
            <a:rect l="l" t="t" r="r" b="b"/>
            <a:pathLst>
              <a:path w="5030343" h="8229600">
                <a:moveTo>
                  <a:pt x="0" y="0"/>
                </a:moveTo>
                <a:lnTo>
                  <a:pt x="5030343" y="0"/>
                </a:lnTo>
                <a:lnTo>
                  <a:pt x="50303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Class Diagram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187450"/>
          <a:ext cx="4876800" cy="58668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235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Size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INT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4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Unique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identifier for patient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Primary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name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50 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name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address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120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address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phoneNumber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15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phone number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email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50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email address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dateOfBirth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DATE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3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date of birth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gender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ENUM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1 byte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gender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Values: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Male, Female, Other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Patient Table 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200150"/>
          <a:ext cx="4876800" cy="5932298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18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441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doctorID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doctor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specialization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specialization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phoneNumber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15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phone number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email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email address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qualification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qualification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Doctor Table 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035050"/>
          <a:ext cx="4876800" cy="65041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416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57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appointment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appointmentDate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appointmentTime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TIME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Time of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 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86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 ID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57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status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20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Status of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 (e.g., Accept/reject)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027"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appointmentType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30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Type of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appointment (e.g., "Consultation", "Follow-up")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NULL</a:t>
                      </a:r>
                    </a:p>
                    <a:p>
                      <a:pPr algn="l">
                        <a:lnSpc>
                          <a:spcPts val="1260"/>
                        </a:lnSpc>
                      </a:pPr>
                      <a:r>
                        <a:rPr lang="en-US" sz="6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Appointment Table 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200150"/>
          <a:ext cx="4876800" cy="5932298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18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441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recordID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record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patientID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 ID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diagnosis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diagnosis details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treatment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Patient's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treatment details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prescription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Prescription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details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record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99"/>
                        </a:lnSpc>
                      </a:pPr>
                      <a:r>
                        <a:rPr lang="en-US" sz="6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MedicalRecord Table 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066800"/>
          <a:ext cx="4876800" cy="6285273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397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13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billingID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billing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 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billingDate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billing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amount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DECIMAL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10,2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Billing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amount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13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paymentStatus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20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Status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payment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Billing Table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066800"/>
          <a:ext cx="4876800" cy="6072041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397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13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inventoryID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inventory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itemName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100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item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quantity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Quantity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available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13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pricePerUnit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DECIMAL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10,2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Price per unit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of item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05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expiryDate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Expiry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 item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Inventory Table 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57600" y="1136650"/>
          <a:ext cx="4876800" cy="6072041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402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0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reportID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report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patient 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Related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doctor 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Foreign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reportDate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report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reportDetails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Details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report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Report Table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2968" y="-1195491"/>
            <a:ext cx="13411578" cy="4447280"/>
            <a:chOff x="0" y="0"/>
            <a:chExt cx="5298402" cy="175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8402" cy="1756950"/>
            </a:xfrm>
            <a:custGeom>
              <a:avLst/>
              <a:gdLst/>
              <a:ahLst/>
              <a:cxnLst/>
              <a:rect l="l" t="t" r="r" b="b"/>
              <a:pathLst>
                <a:path w="5298402" h="1756950">
                  <a:moveTo>
                    <a:pt x="0" y="0"/>
                  </a:moveTo>
                  <a:lnTo>
                    <a:pt x="5298402" y="0"/>
                  </a:lnTo>
                  <a:lnTo>
                    <a:pt x="5298402" y="1756950"/>
                  </a:lnTo>
                  <a:lnTo>
                    <a:pt x="0" y="175695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298402" cy="1880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6394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692096" y="2176531"/>
            <a:ext cx="4192439" cy="4192439"/>
            <a:chOff x="0" y="0"/>
            <a:chExt cx="13884456" cy="13884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84456" cy="13884456"/>
            </a:xfrm>
            <a:custGeom>
              <a:avLst/>
              <a:gdLst/>
              <a:ahLst/>
              <a:cxnLst/>
              <a:rect l="l" t="t" r="r" b="b"/>
              <a:pathLst>
                <a:path w="13884456" h="13884456">
                  <a:moveTo>
                    <a:pt x="2773211" y="13884456"/>
                  </a:moveTo>
                  <a:lnTo>
                    <a:pt x="11111245" y="13884456"/>
                  </a:lnTo>
                  <a:cubicBezTo>
                    <a:pt x="11847471" y="13884456"/>
                    <a:pt x="12550008" y="13322669"/>
                    <a:pt x="12550008" y="12375140"/>
                  </a:cubicBezTo>
                  <a:cubicBezTo>
                    <a:pt x="13428032" y="12375140"/>
                    <a:pt x="13884456" y="11774576"/>
                    <a:pt x="13884456" y="11154097"/>
                  </a:cubicBezTo>
                  <a:lnTo>
                    <a:pt x="13884456" y="2730358"/>
                  </a:lnTo>
                  <a:cubicBezTo>
                    <a:pt x="13884456" y="2393199"/>
                    <a:pt x="13747694" y="2087823"/>
                    <a:pt x="13526822" y="1866950"/>
                  </a:cubicBezTo>
                  <a:cubicBezTo>
                    <a:pt x="13233217" y="1573345"/>
                    <a:pt x="12923037" y="1509314"/>
                    <a:pt x="12550007" y="1509314"/>
                  </a:cubicBezTo>
                  <a:cubicBezTo>
                    <a:pt x="12550008" y="581327"/>
                    <a:pt x="11866067" y="0"/>
                    <a:pt x="11111245" y="0"/>
                  </a:cubicBezTo>
                  <a:lnTo>
                    <a:pt x="2773211" y="0"/>
                  </a:lnTo>
                  <a:cubicBezTo>
                    <a:pt x="2036983" y="0"/>
                    <a:pt x="1334449" y="561783"/>
                    <a:pt x="1334449" y="1509315"/>
                  </a:cubicBezTo>
                  <a:cubicBezTo>
                    <a:pt x="456427" y="1509315"/>
                    <a:pt x="0" y="2109881"/>
                    <a:pt x="0" y="2730358"/>
                  </a:cubicBezTo>
                  <a:lnTo>
                    <a:pt x="0" y="11154097"/>
                  </a:lnTo>
                  <a:cubicBezTo>
                    <a:pt x="0" y="11491256"/>
                    <a:pt x="136762" y="11796633"/>
                    <a:pt x="357635" y="12017506"/>
                  </a:cubicBezTo>
                  <a:cubicBezTo>
                    <a:pt x="651240" y="12311110"/>
                    <a:pt x="961419" y="12375141"/>
                    <a:pt x="1334449" y="12375141"/>
                  </a:cubicBezTo>
                  <a:cubicBezTo>
                    <a:pt x="1334449" y="13303129"/>
                    <a:pt x="2018389" y="13884456"/>
                    <a:pt x="2773211" y="13884456"/>
                  </a:cubicBezTo>
                  <a:close/>
                </a:path>
              </a:pathLst>
            </a:custGeom>
            <a:solidFill>
              <a:srgbClr val="BBCBCD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" name="Freeform 7"/>
            <p:cNvSpPr/>
            <p:nvPr/>
          </p:nvSpPr>
          <p:spPr>
            <a:xfrm>
              <a:off x="84229" y="84229"/>
              <a:ext cx="13715998" cy="13715997"/>
            </a:xfrm>
            <a:custGeom>
              <a:avLst/>
              <a:gdLst/>
              <a:ahLst/>
              <a:cxnLst/>
              <a:rect l="l" t="t" r="r" b="b"/>
              <a:pathLst>
                <a:path w="13715998" h="13715996">
                  <a:moveTo>
                    <a:pt x="12579185" y="1509314"/>
                  </a:moveTo>
                  <a:lnTo>
                    <a:pt x="12381550" y="1509314"/>
                  </a:lnTo>
                  <a:lnTo>
                    <a:pt x="12381550" y="1354534"/>
                  </a:lnTo>
                  <a:cubicBezTo>
                    <a:pt x="12381550" y="606444"/>
                    <a:pt x="11775105" y="0"/>
                    <a:pt x="11027016" y="0"/>
                  </a:cubicBezTo>
                  <a:lnTo>
                    <a:pt x="2688982" y="0"/>
                  </a:lnTo>
                  <a:cubicBezTo>
                    <a:pt x="1940893" y="0"/>
                    <a:pt x="1334449" y="606445"/>
                    <a:pt x="1334449" y="1354534"/>
                  </a:cubicBezTo>
                  <a:lnTo>
                    <a:pt x="1334449" y="1509314"/>
                  </a:lnTo>
                  <a:lnTo>
                    <a:pt x="1136814" y="1509314"/>
                  </a:lnTo>
                  <a:cubicBezTo>
                    <a:pt x="508969" y="1509314"/>
                    <a:pt x="0" y="2018284"/>
                    <a:pt x="0" y="2646129"/>
                  </a:cubicBezTo>
                  <a:lnTo>
                    <a:pt x="0" y="11069868"/>
                  </a:lnTo>
                  <a:cubicBezTo>
                    <a:pt x="0" y="11697713"/>
                    <a:pt x="508969" y="12206682"/>
                    <a:pt x="1136814" y="12206682"/>
                  </a:cubicBezTo>
                  <a:lnTo>
                    <a:pt x="1334449" y="12206682"/>
                  </a:lnTo>
                  <a:lnTo>
                    <a:pt x="1334449" y="12361463"/>
                  </a:lnTo>
                  <a:cubicBezTo>
                    <a:pt x="1334449" y="13109550"/>
                    <a:pt x="1940894" y="13715997"/>
                    <a:pt x="2688982" y="13715997"/>
                  </a:cubicBezTo>
                  <a:lnTo>
                    <a:pt x="11027016" y="13715997"/>
                  </a:lnTo>
                  <a:cubicBezTo>
                    <a:pt x="11775107" y="13715997"/>
                    <a:pt x="12381550" y="13109550"/>
                    <a:pt x="12381550" y="12361463"/>
                  </a:cubicBezTo>
                  <a:lnTo>
                    <a:pt x="12381550" y="12206682"/>
                  </a:lnTo>
                  <a:lnTo>
                    <a:pt x="12579185" y="12206682"/>
                  </a:lnTo>
                  <a:cubicBezTo>
                    <a:pt x="13207031" y="12206682"/>
                    <a:pt x="13715998" y="11697713"/>
                    <a:pt x="13715998" y="11069868"/>
                  </a:cubicBezTo>
                  <a:lnTo>
                    <a:pt x="13715998" y="2646129"/>
                  </a:lnTo>
                  <a:cubicBezTo>
                    <a:pt x="13715998" y="2018284"/>
                    <a:pt x="13207031" y="1509314"/>
                    <a:pt x="12579185" y="1509314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8256" y="1258851"/>
            <a:ext cx="4314695" cy="74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4"/>
              </a:lnSpc>
              <a:spcBef>
                <a:spcPct val="0"/>
              </a:spcBef>
            </a:pPr>
            <a:r>
              <a:rPr lang="en-US" sz="4567" spc="146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5462" y="2415229"/>
            <a:ext cx="7767467" cy="3765652"/>
            <a:chOff x="0" y="-42496"/>
            <a:chExt cx="2620740" cy="1200354"/>
          </a:xfrm>
        </p:grpSpPr>
        <p:sp>
          <p:nvSpPr>
            <p:cNvPr id="10" name="Freeform 10"/>
            <p:cNvSpPr/>
            <p:nvPr/>
          </p:nvSpPr>
          <p:spPr>
            <a:xfrm>
              <a:off x="31531" y="-42496"/>
              <a:ext cx="2589209" cy="1157858"/>
            </a:xfrm>
            <a:custGeom>
              <a:avLst/>
              <a:gdLst/>
              <a:ahLst/>
              <a:cxnLst/>
              <a:rect l="l" t="t" r="r" b="b"/>
              <a:pathLst>
                <a:path w="2589209" h="1157858">
                  <a:moveTo>
                    <a:pt x="33863" y="0"/>
                  </a:moveTo>
                  <a:lnTo>
                    <a:pt x="2555346" y="0"/>
                  </a:lnTo>
                  <a:cubicBezTo>
                    <a:pt x="2574048" y="0"/>
                    <a:pt x="2589209" y="15161"/>
                    <a:pt x="2589209" y="33863"/>
                  </a:cubicBezTo>
                  <a:lnTo>
                    <a:pt x="2589209" y="1123995"/>
                  </a:lnTo>
                  <a:cubicBezTo>
                    <a:pt x="2589209" y="1132976"/>
                    <a:pt x="2585641" y="1141589"/>
                    <a:pt x="2579291" y="1147940"/>
                  </a:cubicBezTo>
                  <a:cubicBezTo>
                    <a:pt x="2572940" y="1154290"/>
                    <a:pt x="2564327" y="1157858"/>
                    <a:pt x="2555346" y="1157858"/>
                  </a:cubicBezTo>
                  <a:lnTo>
                    <a:pt x="33863" y="1157858"/>
                  </a:lnTo>
                  <a:cubicBezTo>
                    <a:pt x="24882" y="1157858"/>
                    <a:pt x="16269" y="1154290"/>
                    <a:pt x="9918" y="1147940"/>
                  </a:cubicBezTo>
                  <a:cubicBezTo>
                    <a:pt x="3568" y="1141589"/>
                    <a:pt x="0" y="1132976"/>
                    <a:pt x="0" y="1123995"/>
                  </a:cubicBezTo>
                  <a:lnTo>
                    <a:pt x="0" y="33863"/>
                  </a:lnTo>
                  <a:cubicBezTo>
                    <a:pt x="0" y="24882"/>
                    <a:pt x="3568" y="16269"/>
                    <a:pt x="9918" y="9918"/>
                  </a:cubicBezTo>
                  <a:cubicBezTo>
                    <a:pt x="16269" y="3568"/>
                    <a:pt x="24882" y="0"/>
                    <a:pt x="33863" y="0"/>
                  </a:cubicBezTo>
                  <a:close/>
                </a:path>
              </a:pathLst>
            </a:custGeom>
            <a:solidFill>
              <a:srgbClr val="45605A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89209" cy="1157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01048" y="-1111674"/>
            <a:ext cx="2901181" cy="210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  <a:spcBef>
                <a:spcPct val="0"/>
              </a:spcBef>
            </a:pPr>
            <a:r>
              <a:rPr lang="en-US" sz="6000" spc="451">
                <a:solidFill>
                  <a:srgbClr val="F5FFF5">
                    <a:alpha val="74902"/>
                  </a:srgbClr>
                </a:solidFill>
                <a:latin typeface="Baskerville Old Face" panose="02020602080505020303" pitchFamily="18" charset="0"/>
                <a:ea typeface="Black Mango Medium"/>
                <a:cs typeface="Black Mango Medium"/>
                <a:sym typeface="Black Mango Medium"/>
              </a:rPr>
              <a:t>01</a:t>
            </a:r>
          </a:p>
        </p:txBody>
      </p:sp>
      <p:sp>
        <p:nvSpPr>
          <p:cNvPr id="14" name="Freeform 14"/>
          <p:cNvSpPr/>
          <p:nvPr/>
        </p:nvSpPr>
        <p:spPr>
          <a:xfrm>
            <a:off x="7974199" y="5208103"/>
            <a:ext cx="1024366" cy="900161"/>
          </a:xfrm>
          <a:custGeom>
            <a:avLst/>
            <a:gdLst/>
            <a:ahLst/>
            <a:cxnLst/>
            <a:rect l="l" t="t" r="r" b="b"/>
            <a:pathLst>
              <a:path w="1536549" h="1350242">
                <a:moveTo>
                  <a:pt x="0" y="0"/>
                </a:moveTo>
                <a:lnTo>
                  <a:pt x="1536549" y="0"/>
                </a:lnTo>
                <a:lnTo>
                  <a:pt x="1536549" y="1350242"/>
                </a:lnTo>
                <a:lnTo>
                  <a:pt x="0" y="135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ED6978-9A79-4087-95AF-218C83D1B4AA}"/>
              </a:ext>
            </a:extLst>
          </p:cNvPr>
          <p:cNvSpPr txBox="1"/>
          <p:nvPr/>
        </p:nvSpPr>
        <p:spPr>
          <a:xfrm>
            <a:off x="891311" y="3030928"/>
            <a:ext cx="67073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chemeClr val="bg1"/>
                </a:solidFill>
              </a:rPr>
              <a:t>Welcome to our presentation on the Hospital Management System (HMS). This system is designed to make running a hospital easier and more efficient. It helps with managing patient information, scheduling appointments, handling billing, and keeping track of hospital supplies.</a:t>
            </a:r>
          </a:p>
          <a:p>
            <a:endParaRPr lang="en-IN" sz="200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>
                <a:solidFill>
                  <a:schemeClr val="bg1"/>
                </a:solidFill>
              </a:rPr>
              <a:t>Today, we'll show you how our HMS works, the key features it offers, and how it can help improve the day-to-day operations of a hospital.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33124" y="961901"/>
          <a:ext cx="4876800" cy="6766204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140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adminID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admin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username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Admin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username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344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password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Admin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password (hashed)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93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role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Role of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admin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Admin Table 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6938" y="-2424593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10964" y="685800"/>
          <a:ext cx="6572240" cy="6638043"/>
        </p:xfrm>
        <a:graphic>
          <a:graphicData uri="http://schemas.openxmlformats.org/drawingml/2006/table">
            <a:tbl>
              <a:tblPr/>
              <a:tblGrid>
                <a:gridCol w="1314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8545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852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pharmacyID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 identifier for pharmacy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 Key, Auto Increment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852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 of the pharmacy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45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inventory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Inventory details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Pharmacy Table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633122" y="784527"/>
          <a:ext cx="7722394" cy="6016298"/>
        </p:xfrm>
        <a:graphic>
          <a:graphicData uri="http://schemas.openxmlformats.org/drawingml/2006/table">
            <a:tbl>
              <a:tblPr/>
              <a:tblGrid>
                <a:gridCol w="1319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7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2545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51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labID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lab center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72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50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 of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lab center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51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equipment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Equipment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details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266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Laboratory Table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657600" y="1136650"/>
          <a:ext cx="4876800" cy="6072041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402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205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testID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test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testName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VARCHAR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100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Name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test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testResults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Results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test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 the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test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117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time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TIME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 bytes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Time of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test 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88900" marR="88900" marT="88900" marB="889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Test Table 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633124" y="893652"/>
          <a:ext cx="6433741" cy="6018189"/>
        </p:xfrm>
        <a:graphic>
          <a:graphicData uri="http://schemas.openxmlformats.org/drawingml/2006/table">
            <a:tbl>
              <a:tblPr/>
              <a:tblGrid>
                <a:gridCol w="125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3985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Field Name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Data Type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Size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Description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Constraints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247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prescriptionID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4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Unique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identifier for prescription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Primary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Key, Auto Increment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64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3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Date of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the prescription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247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medicationList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List of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medications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247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instructions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TEXT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N/A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Additional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instructions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Rasputin"/>
                          <a:ea typeface="Rasputin"/>
                          <a:cs typeface="Rasputin"/>
                          <a:sym typeface="Rasputin"/>
                        </a:rPr>
                        <a:t>  </a:t>
                      </a:r>
                    </a:p>
                  </a:txBody>
                  <a:tcPr marL="101600" marR="101600" marT="101600" marB="101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Data Dictionary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3123" y="22860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Prescription Table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685800" y="733684"/>
            <a:ext cx="10820400" cy="5438516"/>
          </a:xfrm>
          <a:custGeom>
            <a:avLst/>
            <a:gdLst/>
            <a:ahLst/>
            <a:cxnLst/>
            <a:rect l="l" t="t" r="r" b="b"/>
            <a:pathLst>
              <a:path w="16230600" h="8157773">
                <a:moveTo>
                  <a:pt x="0" y="0"/>
                </a:moveTo>
                <a:lnTo>
                  <a:pt x="16230600" y="0"/>
                </a:lnTo>
                <a:lnTo>
                  <a:pt x="16230600" y="8157774"/>
                </a:lnTo>
                <a:lnTo>
                  <a:pt x="0" y="815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5" b="-218"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2523" y="165100"/>
            <a:ext cx="29199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UI Screenshots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33123" y="171450"/>
            <a:ext cx="32639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Home Page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805766" y="620956"/>
            <a:ext cx="10089446" cy="5623850"/>
          </a:xfrm>
          <a:custGeom>
            <a:avLst/>
            <a:gdLst/>
            <a:ahLst/>
            <a:cxnLst/>
            <a:rect l="l" t="t" r="r" b="b"/>
            <a:pathLst>
              <a:path w="15134170" h="8435774">
                <a:moveTo>
                  <a:pt x="0" y="0"/>
                </a:moveTo>
                <a:lnTo>
                  <a:pt x="15134170" y="0"/>
                </a:lnTo>
                <a:lnTo>
                  <a:pt x="15134170" y="8435774"/>
                </a:lnTo>
                <a:lnTo>
                  <a:pt x="0" y="843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15"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805766" y="9620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validation on appointment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10011592" cy="5715218"/>
          </a:xfrm>
          <a:custGeom>
            <a:avLst/>
            <a:gdLst/>
            <a:ahLst/>
            <a:cxnLst/>
            <a:rect l="l" t="t" r="r" b="b"/>
            <a:pathLst>
              <a:path w="15017388" h="8572827">
                <a:moveTo>
                  <a:pt x="0" y="0"/>
                </a:moveTo>
                <a:lnTo>
                  <a:pt x="15017388" y="0"/>
                </a:lnTo>
                <a:lnTo>
                  <a:pt x="15017388" y="8572827"/>
                </a:lnTo>
                <a:lnTo>
                  <a:pt x="0" y="857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3" r="-743"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21445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validation on appointment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3920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Our Rooms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10019649" cy="5636053"/>
          </a:xfrm>
          <a:custGeom>
            <a:avLst/>
            <a:gdLst/>
            <a:ahLst/>
            <a:cxnLst/>
            <a:rect l="l" t="t" r="r" b="b"/>
            <a:pathLst>
              <a:path w="15029474" h="8454079">
                <a:moveTo>
                  <a:pt x="0" y="0"/>
                </a:moveTo>
                <a:lnTo>
                  <a:pt x="15029474" y="0"/>
                </a:lnTo>
                <a:lnTo>
                  <a:pt x="15029474" y="8454079"/>
                </a:lnTo>
                <a:lnTo>
                  <a:pt x="0" y="8454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3920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Our Gallery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789" y="-273050"/>
            <a:ext cx="2045327" cy="7929203"/>
            <a:chOff x="0" y="0"/>
            <a:chExt cx="808030" cy="3132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8030" cy="3132524"/>
            </a:xfrm>
            <a:custGeom>
              <a:avLst/>
              <a:gdLst/>
              <a:ahLst/>
              <a:cxnLst/>
              <a:rect l="l" t="t" r="r" b="b"/>
              <a:pathLst>
                <a:path w="808030" h="3132524">
                  <a:moveTo>
                    <a:pt x="0" y="0"/>
                  </a:moveTo>
                  <a:lnTo>
                    <a:pt x="808030" y="0"/>
                  </a:lnTo>
                  <a:lnTo>
                    <a:pt x="808030" y="3132524"/>
                  </a:lnTo>
                  <a:lnTo>
                    <a:pt x="0" y="3132524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08030" cy="3256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6394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689727" y="-890429"/>
            <a:ext cx="2901181" cy="210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  <a:spcBef>
                <a:spcPct val="0"/>
              </a:spcBef>
            </a:pPr>
            <a:r>
              <a:rPr lang="en-US" sz="6000" spc="451">
                <a:solidFill>
                  <a:srgbClr val="F5FFF5">
                    <a:alpha val="74902"/>
                  </a:srgbClr>
                </a:solidFill>
                <a:latin typeface="Baskerville Old Face" panose="02020602080505020303" pitchFamily="18" charset="0"/>
                <a:ea typeface="Black Mango Medium"/>
                <a:cs typeface="Black Mango Medium"/>
                <a:sym typeface="Black Mango Medium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93958" y="1214186"/>
            <a:ext cx="7793059" cy="362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</a:pPr>
            <a:endParaRPr lang="en-US" u="none" strike="noStrike" spc="17">
              <a:solidFill>
                <a:srgbClr val="F5FFF5"/>
              </a:solidFill>
              <a:latin typeface="Arial Rounded MT Bold" panose="020F0704030504030204" pitchFamily="34" charset="0"/>
              <a:ea typeface="TT Drugs"/>
              <a:cs typeface="TT Drugs"/>
              <a:sym typeface="TT Drugs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0201927" y="4324444"/>
            <a:ext cx="1876783" cy="2434993"/>
          </a:xfrm>
          <a:custGeom>
            <a:avLst/>
            <a:gdLst/>
            <a:ahLst/>
            <a:cxnLst/>
            <a:rect l="l" t="t" r="r" b="b"/>
            <a:pathLst>
              <a:path w="2815174" h="3851607">
                <a:moveTo>
                  <a:pt x="0" y="0"/>
                </a:moveTo>
                <a:lnTo>
                  <a:pt x="2815174" y="0"/>
                </a:lnTo>
                <a:lnTo>
                  <a:pt x="2815174" y="3851607"/>
                </a:lnTo>
                <a:lnTo>
                  <a:pt x="0" y="385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C1213665-05FC-B1CC-1801-D3B4379DB84C}"/>
              </a:ext>
            </a:extLst>
          </p:cNvPr>
          <p:cNvSpPr txBox="1"/>
          <p:nvPr/>
        </p:nvSpPr>
        <p:spPr>
          <a:xfrm>
            <a:off x="930166" y="-59245"/>
            <a:ext cx="6622275" cy="1212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87"/>
              </a:lnSpc>
              <a:spcBef>
                <a:spcPct val="0"/>
              </a:spcBef>
            </a:pPr>
            <a:r>
              <a:rPr lang="en-US" sz="4000" spc="255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Scope of System</a:t>
            </a: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AC09B952-348A-51CC-9422-B52EFA36D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3958" y="1801351"/>
            <a:ext cx="9144000" cy="368504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1"/>
                </a:solidFill>
              </a:rPr>
              <a:t>Improve patient care and streamline hospital operations.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1"/>
                </a:solidFill>
              </a:rPr>
              <a:t>Enhance administrative efficiency and reduce paperwork.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1"/>
                </a:solidFill>
              </a:rPr>
              <a:t>Ensure secure and accurate patient information management.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1"/>
                </a:solidFill>
              </a:rPr>
              <a:t>Provide real-time data and analysis for decision-making.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1"/>
                </a:solidFill>
              </a:rPr>
              <a:t>Integrate various hospital departments for seamless operation.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10019649" cy="5636053"/>
          </a:xfrm>
          <a:custGeom>
            <a:avLst/>
            <a:gdLst/>
            <a:ahLst/>
            <a:cxnLst/>
            <a:rect l="l" t="t" r="r" b="b"/>
            <a:pathLst>
              <a:path w="15029474" h="8454079">
                <a:moveTo>
                  <a:pt x="0" y="0"/>
                </a:moveTo>
                <a:lnTo>
                  <a:pt x="15029474" y="0"/>
                </a:lnTo>
                <a:lnTo>
                  <a:pt x="15029474" y="8454079"/>
                </a:lnTo>
                <a:lnTo>
                  <a:pt x="0" y="8454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3920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Our Services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306820" y="735087"/>
            <a:ext cx="9535771" cy="5363872"/>
          </a:xfrm>
          <a:custGeom>
            <a:avLst/>
            <a:gdLst/>
            <a:ahLst/>
            <a:cxnLst/>
            <a:rect l="l" t="t" r="r" b="b"/>
            <a:pathLst>
              <a:path w="14303657" h="8045807">
                <a:moveTo>
                  <a:pt x="0" y="0"/>
                </a:moveTo>
                <a:lnTo>
                  <a:pt x="14303657" y="0"/>
                </a:lnTo>
                <a:lnTo>
                  <a:pt x="14303657" y="8045807"/>
                </a:lnTo>
                <a:lnTo>
                  <a:pt x="0" y="804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306821" y="139200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Login Page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Register Page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Dashboard Admin Page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Side nav Bar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Doctor Specialization Ui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Doctor Add Ui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Manage Doctor Ui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Patient Ui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43551">
            <a:off x="4351024" y="3196590"/>
            <a:ext cx="3943514" cy="6250526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219200" y="685800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19200" y="126566"/>
            <a:ext cx="39627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12"/>
              </a:lnSpc>
            </a:pPr>
            <a:r>
              <a:rPr lang="en-US" sz="2260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Appointment Ui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-5684152" y="1171795"/>
            <a:ext cx="12855517" cy="2342651"/>
            <a:chOff x="0" y="0"/>
            <a:chExt cx="5078723" cy="6754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78723" cy="675440"/>
            </a:xfrm>
            <a:custGeom>
              <a:avLst/>
              <a:gdLst/>
              <a:ahLst/>
              <a:cxnLst/>
              <a:rect l="l" t="t" r="r" b="b"/>
              <a:pathLst>
                <a:path w="5078723" h="675440">
                  <a:moveTo>
                    <a:pt x="0" y="0"/>
                  </a:moveTo>
                  <a:lnTo>
                    <a:pt x="5078723" y="0"/>
                  </a:lnTo>
                  <a:lnTo>
                    <a:pt x="5078723" y="675440"/>
                  </a:lnTo>
                  <a:lnTo>
                    <a:pt x="0" y="67544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078723" cy="7992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6394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9" name="Group 8">
            <a:extLst>
              <a:ext uri="{FF2B5EF4-FFF2-40B4-BE49-F238E27FC236}">
                <a16:creationId xmlns:a16="http://schemas.microsoft.com/office/drawing/2014/main" id="{8546DD73-CDA1-DE2A-3024-8830CA89B8B4}"/>
              </a:ext>
            </a:extLst>
          </p:cNvPr>
          <p:cNvGrpSpPr/>
          <p:nvPr/>
        </p:nvGrpSpPr>
        <p:grpSpPr>
          <a:xfrm>
            <a:off x="944211" y="2122350"/>
            <a:ext cx="2336137" cy="1954550"/>
            <a:chOff x="0" y="0"/>
            <a:chExt cx="1503957" cy="1642184"/>
          </a:xfrm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2BB3145E-E617-31C0-D3F0-E35DF28B49F2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TextBox 10">
              <a:extLst>
                <a:ext uri="{FF2B5EF4-FFF2-40B4-BE49-F238E27FC236}">
                  <a16:creationId xmlns:a16="http://schemas.microsoft.com/office/drawing/2014/main" id="{C015447D-E9F7-ED4C-5183-7A1B7C478C2C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5755" y="2198069"/>
            <a:ext cx="1519427" cy="372680"/>
            <a:chOff x="0" y="-34157"/>
            <a:chExt cx="826276" cy="2026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4157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Patient Management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20171" y="2789139"/>
            <a:ext cx="2174803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Registration 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Managing Patient Information and History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46953" y="-897655"/>
            <a:ext cx="2198954" cy="210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  <a:spcBef>
                <a:spcPct val="0"/>
              </a:spcBef>
            </a:pPr>
            <a:r>
              <a:rPr lang="en-US" sz="6000" spc="451">
                <a:solidFill>
                  <a:srgbClr val="F5FFF5">
                    <a:alpha val="74902"/>
                  </a:srgbClr>
                </a:solidFill>
                <a:latin typeface="Baskerville Old Face" panose="02020602080505020303" pitchFamily="18" charset="0"/>
                <a:ea typeface="Black Mango Medium"/>
                <a:cs typeface="Black Mango Medium"/>
                <a:sym typeface="Black Mango Medium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3606" y="524520"/>
            <a:ext cx="4115659" cy="7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 spc="139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Modules</a:t>
            </a:r>
          </a:p>
        </p:txBody>
      </p:sp>
      <p:grpSp>
        <p:nvGrpSpPr>
          <p:cNvPr id="44" name="Group 8">
            <a:extLst>
              <a:ext uri="{FF2B5EF4-FFF2-40B4-BE49-F238E27FC236}">
                <a16:creationId xmlns:a16="http://schemas.microsoft.com/office/drawing/2014/main" id="{9746B6A1-43EA-E7A0-BE54-99374A652AA9}"/>
              </a:ext>
            </a:extLst>
          </p:cNvPr>
          <p:cNvGrpSpPr/>
          <p:nvPr/>
        </p:nvGrpSpPr>
        <p:grpSpPr>
          <a:xfrm>
            <a:off x="3882107" y="2122158"/>
            <a:ext cx="2336137" cy="1954550"/>
            <a:chOff x="0" y="0"/>
            <a:chExt cx="1503957" cy="1642184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CB3563D-16F8-50D5-733D-E1522961569D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87F931A0-544D-ED79-1DB9-2C70AC9BD9E1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7" name="Group 26">
            <a:extLst>
              <a:ext uri="{FF2B5EF4-FFF2-40B4-BE49-F238E27FC236}">
                <a16:creationId xmlns:a16="http://schemas.microsoft.com/office/drawing/2014/main" id="{4A19EC34-D308-802D-711F-B75A7FC5E029}"/>
              </a:ext>
            </a:extLst>
          </p:cNvPr>
          <p:cNvGrpSpPr/>
          <p:nvPr/>
        </p:nvGrpSpPr>
        <p:grpSpPr>
          <a:xfrm>
            <a:off x="4265457" y="2093679"/>
            <a:ext cx="1519427" cy="628246"/>
            <a:chOff x="0" y="-37265"/>
            <a:chExt cx="826276" cy="202666"/>
          </a:xfrm>
        </p:grpSpPr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67F478C2-91E0-7799-144C-9C6449239892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0EB40A73-5D7B-6316-76C7-B6A4392DD9B7}"/>
                </a:ext>
              </a:extLst>
            </p:cNvPr>
            <p:cNvSpPr txBox="1"/>
            <p:nvPr/>
          </p:nvSpPr>
          <p:spPr>
            <a:xfrm>
              <a:off x="1" y="-37265"/>
              <a:ext cx="784058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Appointment Scheduling </a:t>
              </a:r>
            </a:p>
          </p:txBody>
        </p:sp>
      </p:grpSp>
      <p:sp>
        <p:nvSpPr>
          <p:cNvPr id="50" name="TextBox 39">
            <a:extLst>
              <a:ext uri="{FF2B5EF4-FFF2-40B4-BE49-F238E27FC236}">
                <a16:creationId xmlns:a16="http://schemas.microsoft.com/office/drawing/2014/main" id="{CE1ADA18-A251-9089-CFC9-C1F41CDC2BFB}"/>
              </a:ext>
            </a:extLst>
          </p:cNvPr>
          <p:cNvSpPr txBox="1"/>
          <p:nvPr/>
        </p:nvSpPr>
        <p:spPr>
          <a:xfrm>
            <a:off x="3937768" y="2822388"/>
            <a:ext cx="217480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Scheduling and Managing Appointments  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- Notifications and Reminders A/R</a:t>
            </a:r>
          </a:p>
        </p:txBody>
      </p:sp>
      <p:grpSp>
        <p:nvGrpSpPr>
          <p:cNvPr id="67" name="Group 8">
            <a:extLst>
              <a:ext uri="{FF2B5EF4-FFF2-40B4-BE49-F238E27FC236}">
                <a16:creationId xmlns:a16="http://schemas.microsoft.com/office/drawing/2014/main" id="{345E81A4-996C-504B-AF17-945BE2938035}"/>
              </a:ext>
            </a:extLst>
          </p:cNvPr>
          <p:cNvGrpSpPr/>
          <p:nvPr/>
        </p:nvGrpSpPr>
        <p:grpSpPr>
          <a:xfrm>
            <a:off x="983095" y="4559547"/>
            <a:ext cx="2336137" cy="1954550"/>
            <a:chOff x="0" y="0"/>
            <a:chExt cx="1503957" cy="1642184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B17A1006-E354-6FF6-11B3-6E9EF07ABEC1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TextBox 10">
              <a:extLst>
                <a:ext uri="{FF2B5EF4-FFF2-40B4-BE49-F238E27FC236}">
                  <a16:creationId xmlns:a16="http://schemas.microsoft.com/office/drawing/2014/main" id="{F800EA58-20AB-6B6D-DDA7-746027A2BC69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0" name="Group 26">
            <a:extLst>
              <a:ext uri="{FF2B5EF4-FFF2-40B4-BE49-F238E27FC236}">
                <a16:creationId xmlns:a16="http://schemas.microsoft.com/office/drawing/2014/main" id="{6147269C-F80A-BDFD-06A5-97647D017249}"/>
              </a:ext>
            </a:extLst>
          </p:cNvPr>
          <p:cNvGrpSpPr/>
          <p:nvPr/>
        </p:nvGrpSpPr>
        <p:grpSpPr>
          <a:xfrm>
            <a:off x="1365754" y="4640836"/>
            <a:ext cx="1520617" cy="372680"/>
            <a:chOff x="0" y="-37474"/>
            <a:chExt cx="826923" cy="202666"/>
          </a:xfrm>
        </p:grpSpPr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F3E95C37-4ED5-4491-80CE-AADCBF2782D5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E674110A-C316-B5E2-70AF-D4522314B52A}"/>
                </a:ext>
              </a:extLst>
            </p:cNvPr>
            <p:cNvSpPr txBox="1"/>
            <p:nvPr/>
          </p:nvSpPr>
          <p:spPr>
            <a:xfrm>
              <a:off x="648" y="-37474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Medical Records</a:t>
              </a:r>
            </a:p>
          </p:txBody>
        </p:sp>
      </p:grpSp>
      <p:sp>
        <p:nvSpPr>
          <p:cNvPr id="73" name="TextBox 39">
            <a:extLst>
              <a:ext uri="{FF2B5EF4-FFF2-40B4-BE49-F238E27FC236}">
                <a16:creationId xmlns:a16="http://schemas.microsoft.com/office/drawing/2014/main" id="{8568E852-0C2E-7D5D-F2D0-405ACE5E235D}"/>
              </a:ext>
            </a:extLst>
          </p:cNvPr>
          <p:cNvSpPr txBox="1"/>
          <p:nvPr/>
        </p:nvSpPr>
        <p:spPr>
          <a:xfrm>
            <a:off x="1047671" y="5150041"/>
            <a:ext cx="2174803" cy="94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Electronic Health Records (EHR)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 - Managing Patient Medical Records and Treatment Plans</a:t>
            </a:r>
          </a:p>
        </p:txBody>
      </p:sp>
      <p:grpSp>
        <p:nvGrpSpPr>
          <p:cNvPr id="74" name="Group 8">
            <a:extLst>
              <a:ext uri="{FF2B5EF4-FFF2-40B4-BE49-F238E27FC236}">
                <a16:creationId xmlns:a16="http://schemas.microsoft.com/office/drawing/2014/main" id="{603A7298-5947-A60C-B48B-5C58CEDC4893}"/>
              </a:ext>
            </a:extLst>
          </p:cNvPr>
          <p:cNvGrpSpPr/>
          <p:nvPr/>
        </p:nvGrpSpPr>
        <p:grpSpPr>
          <a:xfrm>
            <a:off x="3909113" y="4559547"/>
            <a:ext cx="2336137" cy="1954550"/>
            <a:chOff x="0" y="0"/>
            <a:chExt cx="1503957" cy="1642184"/>
          </a:xfrm>
        </p:grpSpPr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EFE65CDE-C2A7-681B-9919-E0F36B5F7383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TextBox 10">
              <a:extLst>
                <a:ext uri="{FF2B5EF4-FFF2-40B4-BE49-F238E27FC236}">
                  <a16:creationId xmlns:a16="http://schemas.microsoft.com/office/drawing/2014/main" id="{FB36A4EE-47BF-535E-7572-772C93574F67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7" name="Group 26">
            <a:extLst>
              <a:ext uri="{FF2B5EF4-FFF2-40B4-BE49-F238E27FC236}">
                <a16:creationId xmlns:a16="http://schemas.microsoft.com/office/drawing/2014/main" id="{D7901B24-6BE7-06D3-4B2E-4AA5CE21C4E1}"/>
              </a:ext>
            </a:extLst>
          </p:cNvPr>
          <p:cNvGrpSpPr/>
          <p:nvPr/>
        </p:nvGrpSpPr>
        <p:grpSpPr>
          <a:xfrm>
            <a:off x="4290225" y="4660467"/>
            <a:ext cx="1519427" cy="372680"/>
            <a:chOff x="0" y="-26798"/>
            <a:chExt cx="826276" cy="202666"/>
          </a:xfrm>
        </p:grpSpPr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4317D471-04CF-1ACE-DA6F-21E507FF5072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TextBox 28">
              <a:extLst>
                <a:ext uri="{FF2B5EF4-FFF2-40B4-BE49-F238E27FC236}">
                  <a16:creationId xmlns:a16="http://schemas.microsoft.com/office/drawing/2014/main" id="{276A1C66-9C65-1AAD-D126-2F3974E15082}"/>
                </a:ext>
              </a:extLst>
            </p:cNvPr>
            <p:cNvSpPr txBox="1"/>
            <p:nvPr/>
          </p:nvSpPr>
          <p:spPr>
            <a:xfrm>
              <a:off x="0" y="-26798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Reporting and Analytics</a:t>
              </a:r>
            </a:p>
          </p:txBody>
        </p:sp>
      </p:grpSp>
      <p:sp>
        <p:nvSpPr>
          <p:cNvPr id="80" name="TextBox 39">
            <a:extLst>
              <a:ext uri="{FF2B5EF4-FFF2-40B4-BE49-F238E27FC236}">
                <a16:creationId xmlns:a16="http://schemas.microsoft.com/office/drawing/2014/main" id="{5EC1414A-4D3D-CCAD-0536-2FF56A7ECDAB}"/>
              </a:ext>
            </a:extLst>
          </p:cNvPr>
          <p:cNvSpPr txBox="1"/>
          <p:nvPr/>
        </p:nvSpPr>
        <p:spPr>
          <a:xfrm>
            <a:off x="3989779" y="5145048"/>
            <a:ext cx="2174803" cy="113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Generating Various Reports 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Data Analysis for Decision Making 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Compliance and Regulatory Reporting</a:t>
            </a:r>
          </a:p>
        </p:txBody>
      </p:sp>
      <p:grpSp>
        <p:nvGrpSpPr>
          <p:cNvPr id="88" name="Group 8">
            <a:extLst>
              <a:ext uri="{FF2B5EF4-FFF2-40B4-BE49-F238E27FC236}">
                <a16:creationId xmlns:a16="http://schemas.microsoft.com/office/drawing/2014/main" id="{41A75C2C-CD75-0859-2DC2-10D8D8EB9F4B}"/>
              </a:ext>
            </a:extLst>
          </p:cNvPr>
          <p:cNvGrpSpPr/>
          <p:nvPr/>
        </p:nvGrpSpPr>
        <p:grpSpPr>
          <a:xfrm>
            <a:off x="6775954" y="2110682"/>
            <a:ext cx="2336137" cy="1954550"/>
            <a:chOff x="0" y="0"/>
            <a:chExt cx="1503957" cy="1642184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CA3DE0A9-2048-739D-128B-F816070CE519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85C213D-E784-2660-580B-03DA602B6B25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1" name="Group 26">
            <a:extLst>
              <a:ext uri="{FF2B5EF4-FFF2-40B4-BE49-F238E27FC236}">
                <a16:creationId xmlns:a16="http://schemas.microsoft.com/office/drawing/2014/main" id="{9699C03A-4263-D28E-86AF-ABC931E96283}"/>
              </a:ext>
            </a:extLst>
          </p:cNvPr>
          <p:cNvGrpSpPr/>
          <p:nvPr/>
        </p:nvGrpSpPr>
        <p:grpSpPr>
          <a:xfrm>
            <a:off x="7139459" y="2247869"/>
            <a:ext cx="1519427" cy="329382"/>
            <a:chOff x="-10790" y="8562"/>
            <a:chExt cx="826276" cy="179120"/>
          </a:xfrm>
        </p:grpSpPr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D7789EB7-E05C-2A1A-D2B3-A1FC3731A462}"/>
                </a:ext>
              </a:extLst>
            </p:cNvPr>
            <p:cNvSpPr/>
            <p:nvPr/>
          </p:nvSpPr>
          <p:spPr>
            <a:xfrm>
              <a:off x="-10790" y="29105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TextBox 28">
              <a:extLst>
                <a:ext uri="{FF2B5EF4-FFF2-40B4-BE49-F238E27FC236}">
                  <a16:creationId xmlns:a16="http://schemas.microsoft.com/office/drawing/2014/main" id="{06518218-0D2C-50B6-EDA7-0D67C64B3F3A}"/>
                </a:ext>
              </a:extLst>
            </p:cNvPr>
            <p:cNvSpPr txBox="1"/>
            <p:nvPr/>
          </p:nvSpPr>
          <p:spPr>
            <a:xfrm>
              <a:off x="33150" y="8562"/>
              <a:ext cx="738395" cy="179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Billing and Payments</a:t>
              </a:r>
            </a:p>
          </p:txBody>
        </p:sp>
      </p:grpSp>
      <p:sp>
        <p:nvSpPr>
          <p:cNvPr id="94" name="TextBox 39">
            <a:extLst>
              <a:ext uri="{FF2B5EF4-FFF2-40B4-BE49-F238E27FC236}">
                <a16:creationId xmlns:a16="http://schemas.microsoft.com/office/drawing/2014/main" id="{BA892720-7CE4-C140-B87A-40A2640313B4}"/>
              </a:ext>
            </a:extLst>
          </p:cNvPr>
          <p:cNvSpPr txBox="1"/>
          <p:nvPr/>
        </p:nvSpPr>
        <p:spPr>
          <a:xfrm>
            <a:off x="6769022" y="2696183"/>
            <a:ext cx="2174803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Invoice Generation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 - Payment Processing and Management</a:t>
            </a:r>
          </a:p>
        </p:txBody>
      </p:sp>
      <p:grpSp>
        <p:nvGrpSpPr>
          <p:cNvPr id="95" name="Group 8">
            <a:extLst>
              <a:ext uri="{FF2B5EF4-FFF2-40B4-BE49-F238E27FC236}">
                <a16:creationId xmlns:a16="http://schemas.microsoft.com/office/drawing/2014/main" id="{4FDFDCDF-AD5D-9B07-C3C0-451A666A7D8D}"/>
              </a:ext>
            </a:extLst>
          </p:cNvPr>
          <p:cNvGrpSpPr/>
          <p:nvPr/>
        </p:nvGrpSpPr>
        <p:grpSpPr>
          <a:xfrm>
            <a:off x="9764791" y="2114230"/>
            <a:ext cx="2336137" cy="1954550"/>
            <a:chOff x="0" y="0"/>
            <a:chExt cx="1503957" cy="1642184"/>
          </a:xfrm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C0CA22CE-2339-9934-C6B8-B852EA4EC303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TextBox 10">
              <a:extLst>
                <a:ext uri="{FF2B5EF4-FFF2-40B4-BE49-F238E27FC236}">
                  <a16:creationId xmlns:a16="http://schemas.microsoft.com/office/drawing/2014/main" id="{CEF846BC-B672-0E8B-F4CF-D8C440C11BE3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8" name="Group 26">
            <a:extLst>
              <a:ext uri="{FF2B5EF4-FFF2-40B4-BE49-F238E27FC236}">
                <a16:creationId xmlns:a16="http://schemas.microsoft.com/office/drawing/2014/main" id="{1FE4074E-8CE5-700D-B899-85F969B417DF}"/>
              </a:ext>
            </a:extLst>
          </p:cNvPr>
          <p:cNvGrpSpPr/>
          <p:nvPr/>
        </p:nvGrpSpPr>
        <p:grpSpPr>
          <a:xfrm>
            <a:off x="10146953" y="2258698"/>
            <a:ext cx="1523162" cy="372680"/>
            <a:chOff x="-2031" y="-31185"/>
            <a:chExt cx="828307" cy="202666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C910D824-84A6-C886-5146-0681F0DA2B33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TextBox 28">
              <a:extLst>
                <a:ext uri="{FF2B5EF4-FFF2-40B4-BE49-F238E27FC236}">
                  <a16:creationId xmlns:a16="http://schemas.microsoft.com/office/drawing/2014/main" id="{2D16CC70-E658-213B-77BF-8624EA09A162}"/>
                </a:ext>
              </a:extLst>
            </p:cNvPr>
            <p:cNvSpPr txBox="1"/>
            <p:nvPr/>
          </p:nvSpPr>
          <p:spPr>
            <a:xfrm>
              <a:off x="-2031" y="-31185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Inventory Management</a:t>
              </a:r>
            </a:p>
          </p:txBody>
        </p:sp>
      </p:grpSp>
      <p:sp>
        <p:nvSpPr>
          <p:cNvPr id="101" name="TextBox 39">
            <a:extLst>
              <a:ext uri="{FF2B5EF4-FFF2-40B4-BE49-F238E27FC236}">
                <a16:creationId xmlns:a16="http://schemas.microsoft.com/office/drawing/2014/main" id="{3A277E12-CEE4-3D85-BD2D-3906EAA9387E}"/>
              </a:ext>
            </a:extLst>
          </p:cNvPr>
          <p:cNvSpPr txBox="1"/>
          <p:nvPr/>
        </p:nvSpPr>
        <p:spPr>
          <a:xfrm>
            <a:off x="9845457" y="2721925"/>
            <a:ext cx="217480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- Tracking Medicines and Medical Supplies </a:t>
            </a:r>
          </a:p>
          <a:p>
            <a:pPr algn="ctr">
              <a:lnSpc>
                <a:spcPts val="1547"/>
              </a:lnSpc>
              <a:spcBef>
                <a:spcPct val="0"/>
              </a:spcBef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  - Procurement and Stock Management</a:t>
            </a:r>
          </a:p>
        </p:txBody>
      </p:sp>
      <p:grpSp>
        <p:nvGrpSpPr>
          <p:cNvPr id="102" name="Group 8">
            <a:extLst>
              <a:ext uri="{FF2B5EF4-FFF2-40B4-BE49-F238E27FC236}">
                <a16:creationId xmlns:a16="http://schemas.microsoft.com/office/drawing/2014/main" id="{EA85F8FB-F9D5-EE79-3D2C-A21A513C1F10}"/>
              </a:ext>
            </a:extLst>
          </p:cNvPr>
          <p:cNvGrpSpPr/>
          <p:nvPr/>
        </p:nvGrpSpPr>
        <p:grpSpPr>
          <a:xfrm>
            <a:off x="7004037" y="4541216"/>
            <a:ext cx="2336137" cy="1954550"/>
            <a:chOff x="0" y="0"/>
            <a:chExt cx="1503957" cy="1642184"/>
          </a:xfrm>
        </p:grpSpPr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601A6A7D-4993-4F62-3CF5-FA1C1AC0347B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TextBox 10">
              <a:extLst>
                <a:ext uri="{FF2B5EF4-FFF2-40B4-BE49-F238E27FC236}">
                  <a16:creationId xmlns:a16="http://schemas.microsoft.com/office/drawing/2014/main" id="{716E66FE-7C02-EC79-BB67-BD856CFDF077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5" name="Group 26">
            <a:extLst>
              <a:ext uri="{FF2B5EF4-FFF2-40B4-BE49-F238E27FC236}">
                <a16:creationId xmlns:a16="http://schemas.microsoft.com/office/drawing/2014/main" id="{686122AC-888F-D7DE-79DB-A32ECF106327}"/>
              </a:ext>
            </a:extLst>
          </p:cNvPr>
          <p:cNvGrpSpPr/>
          <p:nvPr/>
        </p:nvGrpSpPr>
        <p:grpSpPr>
          <a:xfrm>
            <a:off x="7174995" y="4660467"/>
            <a:ext cx="1874357" cy="372680"/>
            <a:chOff x="0" y="-26798"/>
            <a:chExt cx="826276" cy="202666"/>
          </a:xfrm>
        </p:grpSpPr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B6C5F7C6-8366-A392-1883-5C331A67E1BA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TextBox 28">
              <a:extLst>
                <a:ext uri="{FF2B5EF4-FFF2-40B4-BE49-F238E27FC236}">
                  <a16:creationId xmlns:a16="http://schemas.microsoft.com/office/drawing/2014/main" id="{F4FC89D4-6AB0-8068-2183-9F0DDEDC8250}"/>
                </a:ext>
              </a:extLst>
            </p:cNvPr>
            <p:cNvSpPr txBox="1"/>
            <p:nvPr/>
          </p:nvSpPr>
          <p:spPr>
            <a:xfrm>
              <a:off x="0" y="-26798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Admin Management</a:t>
              </a:r>
            </a:p>
          </p:txBody>
        </p:sp>
      </p:grpSp>
      <p:sp>
        <p:nvSpPr>
          <p:cNvPr id="108" name="TextBox 39">
            <a:extLst>
              <a:ext uri="{FF2B5EF4-FFF2-40B4-BE49-F238E27FC236}">
                <a16:creationId xmlns:a16="http://schemas.microsoft.com/office/drawing/2014/main" id="{697E1F5E-827C-5477-566B-8692C6E013B1}"/>
              </a:ext>
            </a:extLst>
          </p:cNvPr>
          <p:cNvSpPr txBox="1"/>
          <p:nvPr/>
        </p:nvSpPr>
        <p:spPr>
          <a:xfrm>
            <a:off x="7084703" y="5201801"/>
            <a:ext cx="2174803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Patient Management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Doctor management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Room Management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Customization access</a:t>
            </a:r>
          </a:p>
        </p:txBody>
      </p:sp>
      <p:sp>
        <p:nvSpPr>
          <p:cNvPr id="112" name="TextBox 6">
            <a:extLst>
              <a:ext uri="{FF2B5EF4-FFF2-40B4-BE49-F238E27FC236}">
                <a16:creationId xmlns:a16="http://schemas.microsoft.com/office/drawing/2014/main" id="{241D8996-511C-8240-DBCB-68D679CEC5CF}"/>
              </a:ext>
            </a:extLst>
          </p:cNvPr>
          <p:cNvSpPr txBox="1"/>
          <p:nvPr/>
        </p:nvSpPr>
        <p:spPr>
          <a:xfrm>
            <a:off x="923638" y="2164695"/>
            <a:ext cx="456515" cy="45651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913"/>
              </a:lnSpc>
              <a:spcBef>
                <a:spcPct val="0"/>
              </a:spcBef>
            </a:pPr>
            <a:endParaRPr lang="en-US" sz="1595">
              <a:solidFill>
                <a:srgbClr val="FFFFFF"/>
              </a:solidFill>
              <a:latin typeface="TT Drugs"/>
              <a:ea typeface="TT Drugs"/>
              <a:cs typeface="TT Drugs"/>
              <a:sym typeface="TT Drugs"/>
            </a:endParaRPr>
          </a:p>
        </p:txBody>
      </p:sp>
      <p:grpSp>
        <p:nvGrpSpPr>
          <p:cNvPr id="113" name="Group 4">
            <a:extLst>
              <a:ext uri="{FF2B5EF4-FFF2-40B4-BE49-F238E27FC236}">
                <a16:creationId xmlns:a16="http://schemas.microsoft.com/office/drawing/2014/main" id="{66874C26-ECEC-9324-C9A2-A9A68293B424}"/>
              </a:ext>
            </a:extLst>
          </p:cNvPr>
          <p:cNvGrpSpPr/>
          <p:nvPr/>
        </p:nvGrpSpPr>
        <p:grpSpPr>
          <a:xfrm>
            <a:off x="3544605" y="1773784"/>
            <a:ext cx="695642" cy="695642"/>
            <a:chOff x="0" y="0"/>
            <a:chExt cx="812800" cy="812800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35832446-E937-BE89-02B3-AECBFFE1E1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TextBox 6">
              <a:extLst>
                <a:ext uri="{FF2B5EF4-FFF2-40B4-BE49-F238E27FC236}">
                  <a16:creationId xmlns:a16="http://schemas.microsoft.com/office/drawing/2014/main" id="{1B339159-0C3B-D3F3-4194-A5CCB53512CF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02</a:t>
              </a:r>
            </a:p>
          </p:txBody>
        </p:sp>
      </p:grpSp>
      <p:grpSp>
        <p:nvGrpSpPr>
          <p:cNvPr id="116" name="Group 4">
            <a:extLst>
              <a:ext uri="{FF2B5EF4-FFF2-40B4-BE49-F238E27FC236}">
                <a16:creationId xmlns:a16="http://schemas.microsoft.com/office/drawing/2014/main" id="{6FE4BD23-B82A-0462-C852-AF4A3A13018A}"/>
              </a:ext>
            </a:extLst>
          </p:cNvPr>
          <p:cNvGrpSpPr/>
          <p:nvPr/>
        </p:nvGrpSpPr>
        <p:grpSpPr>
          <a:xfrm>
            <a:off x="572351" y="1773750"/>
            <a:ext cx="695642" cy="695642"/>
            <a:chOff x="0" y="0"/>
            <a:chExt cx="812800" cy="812800"/>
          </a:xfrm>
        </p:grpSpPr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DCD0212D-68AB-1444-CE46-F4B9A27A15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TextBox 6">
              <a:extLst>
                <a:ext uri="{FF2B5EF4-FFF2-40B4-BE49-F238E27FC236}">
                  <a16:creationId xmlns:a16="http://schemas.microsoft.com/office/drawing/2014/main" id="{CC1D2911-88E8-799C-187D-67E6B72DE718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01</a:t>
              </a:r>
            </a:p>
          </p:txBody>
        </p:sp>
      </p:grpSp>
      <p:grpSp>
        <p:nvGrpSpPr>
          <p:cNvPr id="119" name="Group 4">
            <a:extLst>
              <a:ext uri="{FF2B5EF4-FFF2-40B4-BE49-F238E27FC236}">
                <a16:creationId xmlns:a16="http://schemas.microsoft.com/office/drawing/2014/main" id="{67359D4E-78ED-1CDC-3E47-36DB320899F6}"/>
              </a:ext>
            </a:extLst>
          </p:cNvPr>
          <p:cNvGrpSpPr/>
          <p:nvPr/>
        </p:nvGrpSpPr>
        <p:grpSpPr>
          <a:xfrm>
            <a:off x="6440080" y="1773784"/>
            <a:ext cx="695642" cy="695642"/>
            <a:chOff x="0" y="0"/>
            <a:chExt cx="812800" cy="812800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9886A2C4-DE53-BAF1-4FBE-48819FE8E1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TextBox 6">
              <a:extLst>
                <a:ext uri="{FF2B5EF4-FFF2-40B4-BE49-F238E27FC236}">
                  <a16:creationId xmlns:a16="http://schemas.microsoft.com/office/drawing/2014/main" id="{8B70953F-B411-E12E-2ECE-B5FD477A4348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03</a:t>
              </a:r>
            </a:p>
          </p:txBody>
        </p:sp>
      </p:grpSp>
      <p:grpSp>
        <p:nvGrpSpPr>
          <p:cNvPr id="122" name="Group 4">
            <a:extLst>
              <a:ext uri="{FF2B5EF4-FFF2-40B4-BE49-F238E27FC236}">
                <a16:creationId xmlns:a16="http://schemas.microsoft.com/office/drawing/2014/main" id="{92DE549C-35FE-7675-ED3B-DC81E00C1A51}"/>
              </a:ext>
            </a:extLst>
          </p:cNvPr>
          <p:cNvGrpSpPr/>
          <p:nvPr/>
        </p:nvGrpSpPr>
        <p:grpSpPr>
          <a:xfrm>
            <a:off x="9416969" y="1762953"/>
            <a:ext cx="695642" cy="695642"/>
            <a:chOff x="0" y="0"/>
            <a:chExt cx="812800" cy="812800"/>
          </a:xfrm>
        </p:grpSpPr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786FE655-EEB2-91F9-27F3-27F5F74B6B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TextBox 6">
              <a:extLst>
                <a:ext uri="{FF2B5EF4-FFF2-40B4-BE49-F238E27FC236}">
                  <a16:creationId xmlns:a16="http://schemas.microsoft.com/office/drawing/2014/main" id="{912EF343-5876-751D-26CD-5736E37DD03F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04</a:t>
              </a:r>
            </a:p>
          </p:txBody>
        </p:sp>
      </p:grpSp>
      <p:grpSp>
        <p:nvGrpSpPr>
          <p:cNvPr id="125" name="Group 4">
            <a:extLst>
              <a:ext uri="{FF2B5EF4-FFF2-40B4-BE49-F238E27FC236}">
                <a16:creationId xmlns:a16="http://schemas.microsoft.com/office/drawing/2014/main" id="{51A16B2C-BF2F-4206-24D5-9EF1B7DC50B1}"/>
              </a:ext>
            </a:extLst>
          </p:cNvPr>
          <p:cNvGrpSpPr/>
          <p:nvPr/>
        </p:nvGrpSpPr>
        <p:grpSpPr>
          <a:xfrm>
            <a:off x="635272" y="4195450"/>
            <a:ext cx="695642" cy="695642"/>
            <a:chOff x="0" y="0"/>
            <a:chExt cx="812800" cy="812800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7ADCEEA5-960A-669A-9BBF-53897FAB1D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TextBox 6">
              <a:extLst>
                <a:ext uri="{FF2B5EF4-FFF2-40B4-BE49-F238E27FC236}">
                  <a16:creationId xmlns:a16="http://schemas.microsoft.com/office/drawing/2014/main" id="{E0C454D0-2FED-F849-1715-058B09C2556E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05</a:t>
              </a:r>
            </a:p>
          </p:txBody>
        </p:sp>
      </p:grpSp>
      <p:grpSp>
        <p:nvGrpSpPr>
          <p:cNvPr id="128" name="Group 4">
            <a:extLst>
              <a:ext uri="{FF2B5EF4-FFF2-40B4-BE49-F238E27FC236}">
                <a16:creationId xmlns:a16="http://schemas.microsoft.com/office/drawing/2014/main" id="{AAC8877C-1A96-CEA5-D79A-B6CC0C808FBD}"/>
              </a:ext>
            </a:extLst>
          </p:cNvPr>
          <p:cNvGrpSpPr/>
          <p:nvPr/>
        </p:nvGrpSpPr>
        <p:grpSpPr>
          <a:xfrm>
            <a:off x="3554938" y="4211839"/>
            <a:ext cx="695642" cy="695642"/>
            <a:chOff x="0" y="0"/>
            <a:chExt cx="812800" cy="812800"/>
          </a:xfrm>
        </p:grpSpPr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AFD3F780-6509-26B8-854D-4770861E25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TextBox 6">
              <a:extLst>
                <a:ext uri="{FF2B5EF4-FFF2-40B4-BE49-F238E27FC236}">
                  <a16:creationId xmlns:a16="http://schemas.microsoft.com/office/drawing/2014/main" id="{E1B92658-F295-A2B3-2A0B-D0264C93812B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06</a:t>
              </a:r>
            </a:p>
          </p:txBody>
        </p:sp>
      </p:grpSp>
      <p:grpSp>
        <p:nvGrpSpPr>
          <p:cNvPr id="131" name="Group 4">
            <a:extLst>
              <a:ext uri="{FF2B5EF4-FFF2-40B4-BE49-F238E27FC236}">
                <a16:creationId xmlns:a16="http://schemas.microsoft.com/office/drawing/2014/main" id="{F59CAC0D-309E-EDD7-EEEC-21BE8EEDBDEB}"/>
              </a:ext>
            </a:extLst>
          </p:cNvPr>
          <p:cNvGrpSpPr/>
          <p:nvPr/>
        </p:nvGrpSpPr>
        <p:grpSpPr>
          <a:xfrm>
            <a:off x="6421201" y="4210021"/>
            <a:ext cx="695642" cy="695642"/>
            <a:chOff x="0" y="0"/>
            <a:chExt cx="812800" cy="812800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8097B594-B8AD-DACD-A61A-4A339024EB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TextBox 6">
              <a:extLst>
                <a:ext uri="{FF2B5EF4-FFF2-40B4-BE49-F238E27FC236}">
                  <a16:creationId xmlns:a16="http://schemas.microsoft.com/office/drawing/2014/main" id="{8BA32A1B-4894-2B12-8895-66CB2E4690D3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07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E37FAA54-D9C5-78BE-EB1E-246C415CF343}"/>
              </a:ext>
            </a:extLst>
          </p:cNvPr>
          <p:cNvGrpSpPr/>
          <p:nvPr/>
        </p:nvGrpSpPr>
        <p:grpSpPr>
          <a:xfrm>
            <a:off x="9767605" y="4600187"/>
            <a:ext cx="2383093" cy="1954550"/>
            <a:chOff x="0" y="0"/>
            <a:chExt cx="1503957" cy="1642184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14A14D8B-380B-15B7-059F-6D45FA72AF67}"/>
                </a:ext>
              </a:extLst>
            </p:cNvPr>
            <p:cNvSpPr/>
            <p:nvPr/>
          </p:nvSpPr>
          <p:spPr>
            <a:xfrm>
              <a:off x="0" y="0"/>
              <a:ext cx="1503957" cy="1642184"/>
            </a:xfrm>
            <a:custGeom>
              <a:avLst/>
              <a:gdLst/>
              <a:ahLst/>
              <a:cxnLst/>
              <a:rect l="l" t="t" r="r" b="b"/>
              <a:pathLst>
                <a:path w="1503957" h="1642184">
                  <a:moveTo>
                    <a:pt x="80248" y="0"/>
                  </a:moveTo>
                  <a:lnTo>
                    <a:pt x="1423709" y="0"/>
                  </a:lnTo>
                  <a:cubicBezTo>
                    <a:pt x="1444992" y="0"/>
                    <a:pt x="1465404" y="8455"/>
                    <a:pt x="1480453" y="23504"/>
                  </a:cubicBezTo>
                  <a:cubicBezTo>
                    <a:pt x="1495503" y="38554"/>
                    <a:pt x="1503957" y="58965"/>
                    <a:pt x="1503957" y="80248"/>
                  </a:cubicBezTo>
                  <a:lnTo>
                    <a:pt x="1503957" y="1561936"/>
                  </a:lnTo>
                  <a:cubicBezTo>
                    <a:pt x="1503957" y="1583219"/>
                    <a:pt x="1495503" y="1603631"/>
                    <a:pt x="1480453" y="1618680"/>
                  </a:cubicBezTo>
                  <a:cubicBezTo>
                    <a:pt x="1465404" y="1633730"/>
                    <a:pt x="1444992" y="1642184"/>
                    <a:pt x="1423709" y="1642184"/>
                  </a:cubicBezTo>
                  <a:lnTo>
                    <a:pt x="80248" y="1642184"/>
                  </a:lnTo>
                  <a:cubicBezTo>
                    <a:pt x="58965" y="1642184"/>
                    <a:pt x="38554" y="1633730"/>
                    <a:pt x="23504" y="1618680"/>
                  </a:cubicBezTo>
                  <a:cubicBezTo>
                    <a:pt x="8455" y="1603631"/>
                    <a:pt x="0" y="1583219"/>
                    <a:pt x="0" y="1561936"/>
                  </a:cubicBezTo>
                  <a:lnTo>
                    <a:pt x="0" y="80248"/>
                  </a:lnTo>
                  <a:cubicBezTo>
                    <a:pt x="0" y="58965"/>
                    <a:pt x="8455" y="38554"/>
                    <a:pt x="23504" y="23504"/>
                  </a:cubicBezTo>
                  <a:cubicBezTo>
                    <a:pt x="38554" y="8455"/>
                    <a:pt x="58965" y="0"/>
                    <a:pt x="80248" y="0"/>
                  </a:cubicBezTo>
                  <a:close/>
                </a:path>
              </a:pathLst>
            </a:custGeom>
            <a:solidFill>
              <a:srgbClr val="22292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FA30BEC4-213D-F4D6-20B1-8F9A7151F080}"/>
                </a:ext>
              </a:extLst>
            </p:cNvPr>
            <p:cNvSpPr txBox="1"/>
            <p:nvPr/>
          </p:nvSpPr>
          <p:spPr>
            <a:xfrm>
              <a:off x="0" y="0"/>
              <a:ext cx="1503957" cy="1642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2D946041-15B5-BC9F-E8A3-21028D38A981}"/>
              </a:ext>
            </a:extLst>
          </p:cNvPr>
          <p:cNvGrpSpPr/>
          <p:nvPr/>
        </p:nvGrpSpPr>
        <p:grpSpPr>
          <a:xfrm>
            <a:off x="9408241" y="4260821"/>
            <a:ext cx="695642" cy="695642"/>
            <a:chOff x="0" y="0"/>
            <a:chExt cx="812800" cy="8128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0CBF5A9-1253-BD6F-CC80-C484721550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2988EF10-FF0A-14AF-0E13-3BA9A5568970}"/>
                </a:ext>
              </a:extLst>
            </p:cNvPr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3"/>
                </a:lnSpc>
                <a:spcBef>
                  <a:spcPct val="0"/>
                </a:spcBef>
              </a:pPr>
              <a:r>
                <a:rPr lang="en-US" sz="1595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08</a:t>
              </a:r>
            </a:p>
          </p:txBody>
        </p:sp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11EFBD1A-4709-0C2E-2F40-27539127AB0A}"/>
              </a:ext>
            </a:extLst>
          </p:cNvPr>
          <p:cNvGrpSpPr/>
          <p:nvPr/>
        </p:nvGrpSpPr>
        <p:grpSpPr>
          <a:xfrm>
            <a:off x="10059061" y="4721427"/>
            <a:ext cx="1867614" cy="372680"/>
            <a:chOff x="0" y="-26798"/>
            <a:chExt cx="826276" cy="202666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798C19A4-E29D-D6E6-EF3F-7800B97A503B}"/>
                </a:ext>
              </a:extLst>
            </p:cNvPr>
            <p:cNvSpPr/>
            <p:nvPr/>
          </p:nvSpPr>
          <p:spPr>
            <a:xfrm>
              <a:off x="0" y="0"/>
              <a:ext cx="826276" cy="155041"/>
            </a:xfrm>
            <a:custGeom>
              <a:avLst/>
              <a:gdLst/>
              <a:ahLst/>
              <a:cxnLst/>
              <a:rect l="l" t="t" r="r" b="b"/>
              <a:pathLst>
                <a:path w="826276" h="155041">
                  <a:moveTo>
                    <a:pt x="50953" y="0"/>
                  </a:moveTo>
                  <a:lnTo>
                    <a:pt x="775323" y="0"/>
                  </a:lnTo>
                  <a:cubicBezTo>
                    <a:pt x="803463" y="0"/>
                    <a:pt x="826276" y="22812"/>
                    <a:pt x="826276" y="50953"/>
                  </a:cubicBezTo>
                  <a:lnTo>
                    <a:pt x="826276" y="104088"/>
                  </a:lnTo>
                  <a:cubicBezTo>
                    <a:pt x="826276" y="117602"/>
                    <a:pt x="820907" y="130562"/>
                    <a:pt x="811352" y="140118"/>
                  </a:cubicBezTo>
                  <a:cubicBezTo>
                    <a:pt x="801796" y="149673"/>
                    <a:pt x="788836" y="155041"/>
                    <a:pt x="775323" y="155041"/>
                  </a:cubicBezTo>
                  <a:lnTo>
                    <a:pt x="50953" y="155041"/>
                  </a:lnTo>
                  <a:cubicBezTo>
                    <a:pt x="37439" y="155041"/>
                    <a:pt x="24479" y="149673"/>
                    <a:pt x="14924" y="140118"/>
                  </a:cubicBezTo>
                  <a:cubicBezTo>
                    <a:pt x="5368" y="130562"/>
                    <a:pt x="0" y="117602"/>
                    <a:pt x="0" y="104088"/>
                  </a:cubicBezTo>
                  <a:lnTo>
                    <a:pt x="0" y="50953"/>
                  </a:lnTo>
                  <a:cubicBezTo>
                    <a:pt x="0" y="37439"/>
                    <a:pt x="5368" y="24479"/>
                    <a:pt x="14924" y="14924"/>
                  </a:cubicBezTo>
                  <a:cubicBezTo>
                    <a:pt x="24479" y="5368"/>
                    <a:pt x="37439" y="0"/>
                    <a:pt x="50953" y="0"/>
                  </a:cubicBezTo>
                  <a:close/>
                </a:path>
              </a:pathLst>
            </a:custGeom>
            <a:solidFill>
              <a:srgbClr val="22292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DF743781-A35D-EAA6-38AE-55B13EDC149E}"/>
                </a:ext>
              </a:extLst>
            </p:cNvPr>
            <p:cNvSpPr txBox="1"/>
            <p:nvPr/>
          </p:nvSpPr>
          <p:spPr>
            <a:xfrm>
              <a:off x="0" y="-26798"/>
              <a:ext cx="826275" cy="2026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3"/>
                </a:lnSpc>
                <a:spcBef>
                  <a:spcPct val="0"/>
                </a:spcBef>
              </a:pPr>
              <a:r>
                <a:rPr lang="en-US" sz="1159" spc="8">
                  <a:solidFill>
                    <a:srgbClr val="F5FFF5"/>
                  </a:solidFill>
                  <a:latin typeface="TT Drugs"/>
                  <a:ea typeface="TT Drugs"/>
                  <a:cs typeface="TT Drugs"/>
                  <a:sym typeface="TT Drugs"/>
                </a:rPr>
                <a:t>Doctor Management</a:t>
              </a:r>
            </a:p>
          </p:txBody>
        </p:sp>
      </p:grpSp>
      <p:sp>
        <p:nvSpPr>
          <p:cNvPr id="18" name="TextBox 39">
            <a:extLst>
              <a:ext uri="{FF2B5EF4-FFF2-40B4-BE49-F238E27FC236}">
                <a16:creationId xmlns:a16="http://schemas.microsoft.com/office/drawing/2014/main" id="{53636285-1C59-3E21-C297-A725984758E4}"/>
              </a:ext>
            </a:extLst>
          </p:cNvPr>
          <p:cNvSpPr txBox="1"/>
          <p:nvPr/>
        </p:nvSpPr>
        <p:spPr>
          <a:xfrm>
            <a:off x="9970498" y="5266968"/>
            <a:ext cx="1938004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Registration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Performance tracking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Access control A/R</a:t>
            </a:r>
          </a:p>
          <a:p>
            <a:pPr marL="171450" indent="-171450" algn="ctr">
              <a:lnSpc>
                <a:spcPts val="1547"/>
              </a:lnSpc>
              <a:spcBef>
                <a:spcPct val="0"/>
              </a:spcBef>
              <a:buFontTx/>
              <a:buChar char="-"/>
            </a:pPr>
            <a:r>
              <a:rPr lang="en-US" sz="1200" spc="7">
                <a:solidFill>
                  <a:srgbClr val="F5FFF5"/>
                </a:solidFill>
                <a:latin typeface="Arial Rounded MT Bold" panose="020F0704030504030204" pitchFamily="34" charset="0"/>
                <a:ea typeface="TT Drugs"/>
                <a:cs typeface="TT Drugs"/>
                <a:sym typeface="TT Drugs"/>
              </a:rPr>
              <a:t>-View history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1804028" y="0"/>
            <a:ext cx="1852103" cy="6858000"/>
            <a:chOff x="-237567" y="0"/>
            <a:chExt cx="487797" cy="1806222"/>
          </a:xfrm>
        </p:grpSpPr>
        <p:sp>
          <p:nvSpPr>
            <p:cNvPr id="4" name="Freeform 4"/>
            <p:cNvSpPr/>
            <p:nvPr/>
          </p:nvSpPr>
          <p:spPr>
            <a:xfrm>
              <a:off x="-237567" y="0"/>
              <a:ext cx="487797" cy="1806222"/>
            </a:xfrm>
            <a:custGeom>
              <a:avLst/>
              <a:gdLst/>
              <a:ahLst/>
              <a:cxnLst/>
              <a:rect l="l" t="t" r="r" b="b"/>
              <a:pathLst>
                <a:path w="731695" h="2709333">
                  <a:moveTo>
                    <a:pt x="0" y="0"/>
                  </a:moveTo>
                  <a:lnTo>
                    <a:pt x="731695" y="0"/>
                  </a:lnTo>
                  <a:lnTo>
                    <a:pt x="7316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CBCD"/>
            </a:solidFill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7567" y="0"/>
              <a:ext cx="487797" cy="180622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3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3977" y="-1"/>
            <a:ext cx="2055525" cy="7022999"/>
            <a:chOff x="16326" y="0"/>
            <a:chExt cx="541373" cy="1849679"/>
          </a:xfrm>
        </p:grpSpPr>
        <p:sp>
          <p:nvSpPr>
            <p:cNvPr id="7" name="Freeform 7"/>
            <p:cNvSpPr/>
            <p:nvPr/>
          </p:nvSpPr>
          <p:spPr>
            <a:xfrm>
              <a:off x="16326" y="0"/>
              <a:ext cx="541373" cy="1849679"/>
            </a:xfrm>
            <a:custGeom>
              <a:avLst/>
              <a:gdLst/>
              <a:ahLst/>
              <a:cxnLst/>
              <a:rect l="l" t="t" r="r" b="b"/>
              <a:pathLst>
                <a:path w="812059" h="2774518">
                  <a:moveTo>
                    <a:pt x="0" y="0"/>
                  </a:moveTo>
                  <a:lnTo>
                    <a:pt x="812059" y="0"/>
                  </a:lnTo>
                  <a:lnTo>
                    <a:pt x="812059" y="2774518"/>
                  </a:lnTo>
                  <a:lnTo>
                    <a:pt x="0" y="2774518"/>
                  </a:lnTo>
                  <a:close/>
                </a:path>
              </a:pathLst>
            </a:custGeom>
            <a:solidFill>
              <a:srgbClr val="2A443F"/>
            </a:solidFill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326" y="0"/>
              <a:ext cx="541373" cy="18496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3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800000">
            <a:off x="2321603" y="4617179"/>
            <a:ext cx="5897280" cy="1695468"/>
          </a:xfrm>
          <a:custGeom>
            <a:avLst/>
            <a:gdLst/>
            <a:ahLst/>
            <a:cxnLst/>
            <a:rect l="l" t="t" r="r" b="b"/>
            <a:pathLst>
              <a:path w="8845920" h="2543202">
                <a:moveTo>
                  <a:pt x="0" y="0"/>
                </a:moveTo>
                <a:lnTo>
                  <a:pt x="8845920" y="0"/>
                </a:lnTo>
                <a:lnTo>
                  <a:pt x="8845920" y="2543202"/>
                </a:lnTo>
                <a:lnTo>
                  <a:pt x="0" y="254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2601009" y="1475934"/>
            <a:ext cx="6946984" cy="4056767"/>
            <a:chOff x="-325144" y="-209016"/>
            <a:chExt cx="1736842" cy="1149008"/>
          </a:xfrm>
        </p:grpSpPr>
        <p:sp>
          <p:nvSpPr>
            <p:cNvPr id="11" name="Freeform 11"/>
            <p:cNvSpPr/>
            <p:nvPr/>
          </p:nvSpPr>
          <p:spPr>
            <a:xfrm>
              <a:off x="-325144" y="-209016"/>
              <a:ext cx="1736841" cy="1149007"/>
            </a:xfrm>
            <a:custGeom>
              <a:avLst/>
              <a:gdLst/>
              <a:ahLst/>
              <a:cxnLst/>
              <a:rect l="l" t="t" r="r" b="b"/>
              <a:pathLst>
                <a:path w="2605262" h="1723511">
                  <a:moveTo>
                    <a:pt x="0" y="0"/>
                  </a:moveTo>
                  <a:lnTo>
                    <a:pt x="2605262" y="0"/>
                  </a:lnTo>
                  <a:lnTo>
                    <a:pt x="2605262" y="1723511"/>
                  </a:lnTo>
                  <a:lnTo>
                    <a:pt x="0" y="1723511"/>
                  </a:lnTo>
                  <a:close/>
                </a:path>
              </a:pathLst>
            </a:custGeom>
            <a:solidFill>
              <a:srgbClr val="36534D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25144" y="-209016"/>
              <a:ext cx="1736841" cy="11490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212883" y="2908695"/>
            <a:ext cx="3109003" cy="2079663"/>
            <a:chOff x="-5271278" y="-4155075"/>
            <a:chExt cx="7594372" cy="5080000"/>
          </a:xfrm>
        </p:grpSpPr>
        <p:sp>
          <p:nvSpPr>
            <p:cNvPr id="14" name="Freeform 14"/>
            <p:cNvSpPr/>
            <p:nvPr/>
          </p:nvSpPr>
          <p:spPr>
            <a:xfrm>
              <a:off x="-5271278" y="-4155075"/>
              <a:ext cx="7594372" cy="5080000"/>
            </a:xfrm>
            <a:custGeom>
              <a:avLst/>
              <a:gdLst/>
              <a:ahLst/>
              <a:cxnLst/>
              <a:rect l="l" t="t" r="r" b="b"/>
              <a:pathLst>
                <a:path w="7620000" h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079088" y="4374663"/>
            <a:ext cx="288903" cy="288903"/>
          </a:xfrm>
          <a:custGeom>
            <a:avLst/>
            <a:gdLst/>
            <a:ahLst/>
            <a:cxnLst/>
            <a:rect l="l" t="t" r="r" b="b"/>
            <a:pathLst>
              <a:path w="433354" h="433354">
                <a:moveTo>
                  <a:pt x="0" y="0"/>
                </a:moveTo>
                <a:lnTo>
                  <a:pt x="433354" y="0"/>
                </a:lnTo>
                <a:lnTo>
                  <a:pt x="433354" y="433354"/>
                </a:lnTo>
                <a:lnTo>
                  <a:pt x="0" y="43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/>
          </a:p>
        </p:txBody>
      </p:sp>
      <p:sp>
        <p:nvSpPr>
          <p:cNvPr id="19" name="TextBox 19"/>
          <p:cNvSpPr txBox="1"/>
          <p:nvPr/>
        </p:nvSpPr>
        <p:spPr>
          <a:xfrm>
            <a:off x="2799254" y="1794050"/>
            <a:ext cx="5291768" cy="100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318"/>
              </a:lnSpc>
              <a:spcBef>
                <a:spcPct val="0"/>
              </a:spcBef>
            </a:pPr>
            <a:r>
              <a:rPr lang="en-US" sz="5941" spc="190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THANK YOU!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91967" y="4401998"/>
            <a:ext cx="3602148" cy="24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10"/>
              </a:lnSpc>
            </a:pPr>
            <a:r>
              <a:rPr lang="en-US" sz="1435">
                <a:solidFill>
                  <a:srgbClr val="FFFBFB"/>
                </a:solidFill>
                <a:latin typeface="TT Drugs"/>
                <a:ea typeface="TT Drugs"/>
                <a:cs typeface="TT Drugs"/>
                <a:sym typeface="TT Drugs"/>
              </a:rPr>
              <a:t>sumitkumarpandit.22.imsc@iict.indusuni.ac.in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8077" y="2898572"/>
            <a:ext cx="2466541" cy="43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6"/>
              </a:lnSpc>
            </a:pPr>
            <a:r>
              <a:rPr lang="en-US" sz="2575">
                <a:solidFill>
                  <a:srgbClr val="FFFBFB"/>
                </a:solidFill>
                <a:latin typeface="TT Drugs Bold"/>
                <a:ea typeface="TT Drugs Bold"/>
                <a:cs typeface="TT Drugs Bold"/>
                <a:sym typeface="TT Drugs Bold"/>
              </a:rPr>
              <a:t>Presented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CAD8E8-632F-226F-56BF-30031B59D919}"/>
              </a:ext>
            </a:extLst>
          </p:cNvPr>
          <p:cNvSpPr txBox="1"/>
          <p:nvPr/>
        </p:nvSpPr>
        <p:spPr>
          <a:xfrm>
            <a:off x="5423544" y="3472954"/>
            <a:ext cx="36021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>
                <a:solidFill>
                  <a:schemeClr val="bg1"/>
                </a:solidFill>
                <a:latin typeface="Arial Rounded MT Bold" panose="020F0704030504030204" pitchFamily="34" charset="0"/>
              </a:rPr>
              <a:t>Sumitkumar Pandit &amp; Jainam Doshi &amp;  Dharmik Chavda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3339625" cy="6858000"/>
            <a:chOff x="0" y="0"/>
            <a:chExt cx="2847340" cy="5847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7340" cy="5847080"/>
            </a:xfrm>
            <a:custGeom>
              <a:avLst/>
              <a:gdLst/>
              <a:ahLst/>
              <a:cxnLst/>
              <a:rect l="l" t="t" r="r" b="b"/>
              <a:pathLst>
                <a:path w="2847340" h="5847080">
                  <a:moveTo>
                    <a:pt x="2847340" y="5847080"/>
                  </a:moveTo>
                  <a:lnTo>
                    <a:pt x="0" y="5847080"/>
                  </a:lnTo>
                  <a:lnTo>
                    <a:pt x="0" y="0"/>
                  </a:lnTo>
                  <a:lnTo>
                    <a:pt x="1280160" y="0"/>
                  </a:lnTo>
                  <a:cubicBezTo>
                    <a:pt x="2146300" y="0"/>
                    <a:pt x="2847340" y="702310"/>
                    <a:pt x="2847340" y="1567180"/>
                  </a:cubicBezTo>
                  <a:lnTo>
                    <a:pt x="2847340" y="5847080"/>
                  </a:lnTo>
                  <a:close/>
                </a:path>
              </a:pathLst>
            </a:custGeom>
            <a:blipFill>
              <a:blip r:embed="rId3"/>
              <a:stretch>
                <a:fillRect l="-104110" r="-104110"/>
              </a:stretch>
            </a:blipFill>
          </p:spPr>
          <p:txBody>
            <a:bodyPr/>
            <a:lstStyle/>
            <a:p>
              <a:endParaRPr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6FEEC6-9EF6-650A-8CFB-7B3BA49C10A5}"/>
              </a:ext>
            </a:extLst>
          </p:cNvPr>
          <p:cNvSpPr/>
          <p:nvPr/>
        </p:nvSpPr>
        <p:spPr>
          <a:xfrm>
            <a:off x="2315663" y="2033351"/>
            <a:ext cx="9806887" cy="4189137"/>
          </a:xfrm>
          <a:prstGeom prst="roundRect">
            <a:avLst>
              <a:gd name="adj" fmla="val 5891"/>
            </a:avLst>
          </a:prstGeom>
          <a:solidFill>
            <a:srgbClr val="40625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AD1133-FC11-7F99-58D4-464C9CD57DF4}"/>
              </a:ext>
            </a:extLst>
          </p:cNvPr>
          <p:cNvSpPr/>
          <p:nvPr/>
        </p:nvSpPr>
        <p:spPr>
          <a:xfrm>
            <a:off x="2571781" y="2153790"/>
            <a:ext cx="2442260" cy="8624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263A3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66406" y="948293"/>
            <a:ext cx="5967235" cy="77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sz="4706" spc="150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Tools &amp; 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13984" y="-942644"/>
            <a:ext cx="1578016" cy="210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</a:pPr>
            <a:r>
              <a:rPr lang="en-US" sz="6000" spc="451">
                <a:solidFill>
                  <a:srgbClr val="F5FFF5">
                    <a:alpha val="62745"/>
                  </a:srgbClr>
                </a:solidFill>
                <a:latin typeface="Baskerville Old Face" panose="02020602080505020303" pitchFamily="18" charset="0"/>
                <a:ea typeface="Black Mango Medium"/>
                <a:cs typeface="Black Mango Medium"/>
                <a:sym typeface="Black Mango Medium"/>
              </a:rPr>
              <a:t>04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F9CAC6-5CF8-6143-65DB-E00466977109}"/>
              </a:ext>
            </a:extLst>
          </p:cNvPr>
          <p:cNvSpPr/>
          <p:nvPr/>
        </p:nvSpPr>
        <p:spPr>
          <a:xfrm>
            <a:off x="2614623" y="3091962"/>
            <a:ext cx="2399418" cy="2979507"/>
          </a:xfrm>
          <a:prstGeom prst="roundRect">
            <a:avLst>
              <a:gd name="adj" fmla="val 8695"/>
            </a:avLst>
          </a:prstGeom>
          <a:solidFill>
            <a:srgbClr val="AEC0C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3D2ACA-FD83-F8D4-1766-1FA99C7F54F9}"/>
              </a:ext>
            </a:extLst>
          </p:cNvPr>
          <p:cNvSpPr/>
          <p:nvPr/>
        </p:nvSpPr>
        <p:spPr>
          <a:xfrm>
            <a:off x="5227371" y="3088698"/>
            <a:ext cx="2081426" cy="2947112"/>
          </a:xfrm>
          <a:prstGeom prst="roundRect">
            <a:avLst>
              <a:gd name="adj" fmla="val 8695"/>
            </a:avLst>
          </a:prstGeom>
          <a:solidFill>
            <a:srgbClr val="AEC0C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02B407-C80A-8A6A-25C3-47BF32031EA3}"/>
              </a:ext>
            </a:extLst>
          </p:cNvPr>
          <p:cNvSpPr/>
          <p:nvPr/>
        </p:nvSpPr>
        <p:spPr>
          <a:xfrm>
            <a:off x="7639665" y="3190160"/>
            <a:ext cx="1937712" cy="2796850"/>
          </a:xfrm>
          <a:prstGeom prst="roundRect">
            <a:avLst>
              <a:gd name="adj" fmla="val 8695"/>
            </a:avLst>
          </a:prstGeom>
          <a:solidFill>
            <a:srgbClr val="AEC0C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877763-3CC5-8BC8-CC6D-BD0675B05BFF}"/>
              </a:ext>
            </a:extLst>
          </p:cNvPr>
          <p:cNvSpPr txBox="1"/>
          <p:nvPr/>
        </p:nvSpPr>
        <p:spPr>
          <a:xfrm>
            <a:off x="2528678" y="2261869"/>
            <a:ext cx="2442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75000"/>
                  </a:schemeClr>
                </a:solidFill>
                <a:latin typeface="Bodoni MT Black" panose="02070A03080606020203" pitchFamily="18" charset="0"/>
              </a:rPr>
              <a:t>Front – end Development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22BFE7-2964-1CAB-5345-A219ADDDDAF9}"/>
              </a:ext>
            </a:extLst>
          </p:cNvPr>
          <p:cNvSpPr/>
          <p:nvPr/>
        </p:nvSpPr>
        <p:spPr>
          <a:xfrm>
            <a:off x="5207392" y="2146715"/>
            <a:ext cx="2101405" cy="8624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263A3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521749-271E-AD92-11CC-A662EB287283}"/>
              </a:ext>
            </a:extLst>
          </p:cNvPr>
          <p:cNvSpPr txBox="1"/>
          <p:nvPr/>
        </p:nvSpPr>
        <p:spPr>
          <a:xfrm>
            <a:off x="4756451" y="2204702"/>
            <a:ext cx="30909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75000"/>
                  </a:schemeClr>
                </a:solidFill>
                <a:latin typeface="Bodoni MT Black" panose="02070A03080606020203" pitchFamily="18" charset="0"/>
              </a:rPr>
              <a:t>Back – end</a:t>
            </a:r>
          </a:p>
          <a:p>
            <a:pPr algn="ctr"/>
            <a:r>
              <a:rPr lang="en-IN">
                <a:solidFill>
                  <a:schemeClr val="accent6">
                    <a:lumMod val="75000"/>
                  </a:schemeClr>
                </a:solidFill>
                <a:latin typeface="Bodoni MT Black" panose="02070A03080606020203" pitchFamily="18" charset="0"/>
              </a:rPr>
              <a:t> Development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07B79B-103A-6062-E1A3-2EE73A50B79A}"/>
              </a:ext>
            </a:extLst>
          </p:cNvPr>
          <p:cNvSpPr/>
          <p:nvPr/>
        </p:nvSpPr>
        <p:spPr>
          <a:xfrm>
            <a:off x="7550501" y="2136345"/>
            <a:ext cx="2035588" cy="8624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263A3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613362-CC5D-63D5-D13F-E705478F1313}"/>
              </a:ext>
            </a:extLst>
          </p:cNvPr>
          <p:cNvSpPr txBox="1"/>
          <p:nvPr/>
        </p:nvSpPr>
        <p:spPr>
          <a:xfrm>
            <a:off x="7037937" y="2338822"/>
            <a:ext cx="309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75000"/>
                  </a:schemeClr>
                </a:solidFill>
                <a:latin typeface="Bodoni MT Black" panose="02070A03080606020203" pitchFamily="18" charset="0"/>
              </a:rPr>
              <a:t>Database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A8C0C-2850-A1FC-7E09-5E53C436E29C}"/>
              </a:ext>
            </a:extLst>
          </p:cNvPr>
          <p:cNvSpPr txBox="1"/>
          <p:nvPr/>
        </p:nvSpPr>
        <p:spPr>
          <a:xfrm>
            <a:off x="2853033" y="3480875"/>
            <a:ext cx="2225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HTML(PHP)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2B4535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CSS(Bootstrap)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2B4535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Java Scripts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6E0BF-5917-8E78-E674-45690B8E5B81}"/>
              </a:ext>
            </a:extLst>
          </p:cNvPr>
          <p:cNvSpPr txBox="1"/>
          <p:nvPr/>
        </p:nvSpPr>
        <p:spPr>
          <a:xfrm>
            <a:off x="5331261" y="3173235"/>
            <a:ext cx="244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solidFill>
                <a:srgbClr val="2B4535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Java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2B4535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PHP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1C3589-349C-D6E9-5A1C-1C179F376E54}"/>
              </a:ext>
            </a:extLst>
          </p:cNvPr>
          <p:cNvSpPr txBox="1"/>
          <p:nvPr/>
        </p:nvSpPr>
        <p:spPr>
          <a:xfrm>
            <a:off x="7711401" y="3397052"/>
            <a:ext cx="201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MySQL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898518-DA5D-FBB3-1EFE-72FE177E61E1}"/>
              </a:ext>
            </a:extLst>
          </p:cNvPr>
          <p:cNvSpPr/>
          <p:nvPr/>
        </p:nvSpPr>
        <p:spPr>
          <a:xfrm>
            <a:off x="9912772" y="3190160"/>
            <a:ext cx="1937712" cy="2796850"/>
          </a:xfrm>
          <a:prstGeom prst="roundRect">
            <a:avLst>
              <a:gd name="adj" fmla="val 8695"/>
            </a:avLst>
          </a:prstGeom>
          <a:solidFill>
            <a:srgbClr val="AEC0C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9930EA-1F12-EB67-4887-3871ED93E350}"/>
              </a:ext>
            </a:extLst>
          </p:cNvPr>
          <p:cNvSpPr/>
          <p:nvPr/>
        </p:nvSpPr>
        <p:spPr>
          <a:xfrm>
            <a:off x="9823608" y="2136345"/>
            <a:ext cx="2035588" cy="8624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263A36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397B6-17CA-9486-4695-16E797B061F7}"/>
              </a:ext>
            </a:extLst>
          </p:cNvPr>
          <p:cNvSpPr txBox="1"/>
          <p:nvPr/>
        </p:nvSpPr>
        <p:spPr>
          <a:xfrm>
            <a:off x="9984508" y="3397052"/>
            <a:ext cx="2018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Sublime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solidFill>
                  <a:srgbClr val="2B4535"/>
                </a:solidFill>
                <a:latin typeface="Arial Rounded MT Bold" panose="020F0704030504030204" pitchFamily="34" charset="0"/>
              </a:rPr>
              <a:t>Draw. 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5841C-C976-83E2-C40F-B483C81CF0B5}"/>
              </a:ext>
            </a:extLst>
          </p:cNvPr>
          <p:cNvSpPr txBox="1"/>
          <p:nvPr/>
        </p:nvSpPr>
        <p:spPr>
          <a:xfrm>
            <a:off x="9343605" y="2383068"/>
            <a:ext cx="309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chemeClr val="accent6">
                    <a:lumMod val="75000"/>
                  </a:schemeClr>
                </a:solidFill>
                <a:latin typeface="Bodoni MT Black" panose="02070A03080606020203" pitchFamily="18" charset="0"/>
              </a:rPr>
              <a:t>Tool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470" y="-439838"/>
            <a:ext cx="13321714" cy="7597440"/>
            <a:chOff x="0" y="0"/>
            <a:chExt cx="5298402" cy="175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8402" cy="1756950"/>
            </a:xfrm>
            <a:custGeom>
              <a:avLst/>
              <a:gdLst/>
              <a:ahLst/>
              <a:cxnLst/>
              <a:rect l="l" t="t" r="r" b="b"/>
              <a:pathLst>
                <a:path w="5298402" h="1756950">
                  <a:moveTo>
                    <a:pt x="0" y="0"/>
                  </a:moveTo>
                  <a:lnTo>
                    <a:pt x="5298402" y="0"/>
                  </a:lnTo>
                  <a:lnTo>
                    <a:pt x="5298402" y="1756950"/>
                  </a:lnTo>
                  <a:lnTo>
                    <a:pt x="0" y="175695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298402" cy="1880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6394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4158" y="-80006"/>
            <a:ext cx="4314695" cy="77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4"/>
              </a:lnSpc>
              <a:spcBef>
                <a:spcPct val="0"/>
              </a:spcBef>
            </a:pPr>
            <a:r>
              <a:rPr lang="en-US" sz="4567" spc="146">
                <a:solidFill>
                  <a:srgbClr val="F5FFF5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Needs of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0862" y="752355"/>
            <a:ext cx="11285316" cy="6105646"/>
            <a:chOff x="0" y="-42496"/>
            <a:chExt cx="2620740" cy="1200354"/>
          </a:xfrm>
        </p:grpSpPr>
        <p:sp>
          <p:nvSpPr>
            <p:cNvPr id="10" name="Freeform 10"/>
            <p:cNvSpPr/>
            <p:nvPr/>
          </p:nvSpPr>
          <p:spPr>
            <a:xfrm>
              <a:off x="31531" y="-42496"/>
              <a:ext cx="2589209" cy="1157858"/>
            </a:xfrm>
            <a:custGeom>
              <a:avLst/>
              <a:gdLst/>
              <a:ahLst/>
              <a:cxnLst/>
              <a:rect l="l" t="t" r="r" b="b"/>
              <a:pathLst>
                <a:path w="2589209" h="1157858">
                  <a:moveTo>
                    <a:pt x="33863" y="0"/>
                  </a:moveTo>
                  <a:lnTo>
                    <a:pt x="2555346" y="0"/>
                  </a:lnTo>
                  <a:cubicBezTo>
                    <a:pt x="2574048" y="0"/>
                    <a:pt x="2589209" y="15161"/>
                    <a:pt x="2589209" y="33863"/>
                  </a:cubicBezTo>
                  <a:lnTo>
                    <a:pt x="2589209" y="1123995"/>
                  </a:lnTo>
                  <a:cubicBezTo>
                    <a:pt x="2589209" y="1132976"/>
                    <a:pt x="2585641" y="1141589"/>
                    <a:pt x="2579291" y="1147940"/>
                  </a:cubicBezTo>
                  <a:cubicBezTo>
                    <a:pt x="2572940" y="1154290"/>
                    <a:pt x="2564327" y="1157858"/>
                    <a:pt x="2555346" y="1157858"/>
                  </a:cubicBezTo>
                  <a:lnTo>
                    <a:pt x="33863" y="1157858"/>
                  </a:lnTo>
                  <a:cubicBezTo>
                    <a:pt x="24882" y="1157858"/>
                    <a:pt x="16269" y="1154290"/>
                    <a:pt x="9918" y="1147940"/>
                  </a:cubicBezTo>
                  <a:cubicBezTo>
                    <a:pt x="3568" y="1141589"/>
                    <a:pt x="0" y="1132976"/>
                    <a:pt x="0" y="1123995"/>
                  </a:cubicBezTo>
                  <a:lnTo>
                    <a:pt x="0" y="33863"/>
                  </a:lnTo>
                  <a:cubicBezTo>
                    <a:pt x="0" y="24882"/>
                    <a:pt x="3568" y="16269"/>
                    <a:pt x="9918" y="9918"/>
                  </a:cubicBezTo>
                  <a:cubicBezTo>
                    <a:pt x="16269" y="3568"/>
                    <a:pt x="24882" y="0"/>
                    <a:pt x="33863" y="0"/>
                  </a:cubicBezTo>
                  <a:close/>
                </a:path>
              </a:pathLst>
            </a:custGeom>
            <a:solidFill>
              <a:srgbClr val="45605A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89209" cy="1157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74386" y="-1319992"/>
            <a:ext cx="2261420" cy="217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  <a:spcBef>
                <a:spcPct val="0"/>
              </a:spcBef>
            </a:pPr>
            <a:r>
              <a:rPr lang="en-US" sz="6000" spc="451">
                <a:solidFill>
                  <a:srgbClr val="F5FFF5">
                    <a:alpha val="74902"/>
                  </a:srgbClr>
                </a:solidFill>
                <a:latin typeface="Baskerville Old Face" panose="02020602080505020303" pitchFamily="18" charset="0"/>
                <a:ea typeface="Black Mango Medium"/>
                <a:cs typeface="Black Mango Medium"/>
                <a:sym typeface="Black Mango Medium"/>
              </a:rPr>
              <a:t>05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293995" y="5849761"/>
            <a:ext cx="898005" cy="900161"/>
          </a:xfrm>
          <a:custGeom>
            <a:avLst/>
            <a:gdLst/>
            <a:ahLst/>
            <a:cxnLst/>
            <a:rect l="l" t="t" r="r" b="b"/>
            <a:pathLst>
              <a:path w="1536549" h="1350242">
                <a:moveTo>
                  <a:pt x="0" y="0"/>
                </a:moveTo>
                <a:lnTo>
                  <a:pt x="1536549" y="0"/>
                </a:lnTo>
                <a:lnTo>
                  <a:pt x="1536549" y="1350242"/>
                </a:lnTo>
                <a:lnTo>
                  <a:pt x="0" y="1350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77389208-2C1E-38CA-7403-A0CE6547FE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73394" y="1078005"/>
            <a:ext cx="1055426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Make Work Easier: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Automate tasks like patient registration, appointment scheduling, and billing to save time and reduce paperwork.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Better Patient Care: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Quickly access patient information to make informed decisions and coordinate care between departments.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Keep Accurate Records: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Maintain centralized and accurate patient records that are easy to access.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Manage Resources: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Track medical supplies, equipment, and staff schedules efficiently.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Handling </a:t>
            </a:r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Transaction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Simplify billing and payments, and manage transactions accurately.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Follow Rules: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Ensure compliance with healthcare regulations and standards.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Protect Data: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Secure patient data and ensure privacy.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Get Insights: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Generate reports and analyze data to monitor performance and make better decisions.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 Patient Experience: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 better service through efficient scheduling, billing, and communication with patients. </a:t>
            </a:r>
          </a:p>
        </p:txBody>
      </p:sp>
    </p:spTree>
    <p:extLst>
      <p:ext uri="{BB962C8B-B14F-4D97-AF65-F5344CB8AC3E}">
        <p14:creationId xmlns:p14="http://schemas.microsoft.com/office/powerpoint/2010/main" val="20922306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32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05363" y="-1955576"/>
            <a:ext cx="6483237" cy="6483237"/>
          </a:xfrm>
          <a:custGeom>
            <a:avLst/>
            <a:gdLst/>
            <a:ahLst/>
            <a:cxnLst/>
            <a:rect l="l" t="t" r="r" b="b"/>
            <a:pathLst>
              <a:path w="9724855" h="9724855">
                <a:moveTo>
                  <a:pt x="0" y="0"/>
                </a:moveTo>
                <a:lnTo>
                  <a:pt x="9724855" y="0"/>
                </a:lnTo>
                <a:lnTo>
                  <a:pt x="9724855" y="9724855"/>
                </a:lnTo>
                <a:lnTo>
                  <a:pt x="0" y="972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Freeform 11"/>
          <p:cNvSpPr/>
          <p:nvPr/>
        </p:nvSpPr>
        <p:spPr>
          <a:xfrm flipH="1" flipV="1">
            <a:off x="-1236880" y="4154716"/>
            <a:ext cx="4539046" cy="4539046"/>
          </a:xfrm>
          <a:custGeom>
            <a:avLst/>
            <a:gdLst/>
            <a:ahLst/>
            <a:cxnLst/>
            <a:rect l="l" t="t" r="r" b="b"/>
            <a:pathLst>
              <a:path w="6808569" h="6808569">
                <a:moveTo>
                  <a:pt x="6808569" y="6808570"/>
                </a:moveTo>
                <a:lnTo>
                  <a:pt x="0" y="6808570"/>
                </a:lnTo>
                <a:lnTo>
                  <a:pt x="0" y="0"/>
                </a:lnTo>
                <a:lnTo>
                  <a:pt x="6808569" y="0"/>
                </a:lnTo>
                <a:lnTo>
                  <a:pt x="6808569" y="68085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E1316-54A4-5B4C-2586-C77ED291385F}"/>
              </a:ext>
            </a:extLst>
          </p:cNvPr>
          <p:cNvSpPr txBox="1"/>
          <p:nvPr/>
        </p:nvSpPr>
        <p:spPr>
          <a:xfrm>
            <a:off x="1032643" y="113362"/>
            <a:ext cx="2833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solidFill>
                  <a:schemeClr val="bg1"/>
                </a:solidFill>
                <a:latin typeface="Black Mango Medium"/>
              </a:rPr>
              <a:t>System Flow diagram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1313" y="-1048941"/>
            <a:ext cx="2901181" cy="209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4"/>
              </a:lnSpc>
            </a:pPr>
            <a:r>
              <a:rPr lang="en-US" sz="6000" spc="451">
                <a:solidFill>
                  <a:schemeClr val="accent5">
                    <a:lumMod val="40000"/>
                    <a:lumOff val="60000"/>
                    <a:alpha val="62745"/>
                  </a:schemeClr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87FFC3-3288-5885-AE4C-7F3134439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93" y="113362"/>
            <a:ext cx="5388428" cy="66312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6476" y="1882271"/>
            <a:ext cx="8001776" cy="3155371"/>
            <a:chOff x="-1670984" y="-1131022"/>
            <a:chExt cx="10669034" cy="4207161"/>
          </a:xfrm>
        </p:grpSpPr>
        <p:sp>
          <p:nvSpPr>
            <p:cNvPr id="3" name="TextBox 3"/>
            <p:cNvSpPr txBox="1"/>
            <p:nvPr/>
          </p:nvSpPr>
          <p:spPr>
            <a:xfrm>
              <a:off x="-1670984" y="-1131022"/>
              <a:ext cx="10669033" cy="3281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9533"/>
                </a:lnSpc>
              </a:pPr>
              <a:r>
                <a:rPr lang="en-US" sz="8666">
                  <a:solidFill>
                    <a:srgbClr val="FFFFFF"/>
                  </a:solidFill>
                  <a:latin typeface="Rasputin"/>
                  <a:ea typeface="Rasputin"/>
                  <a:cs typeface="Rasputin"/>
                  <a:sym typeface="Rasputin"/>
                </a:rPr>
                <a:t>presentation 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670984" y="2489116"/>
              <a:ext cx="10669033" cy="587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23193" y="-2497617"/>
            <a:ext cx="5905190" cy="5683746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Freeform 6"/>
          <p:cNvSpPr/>
          <p:nvPr/>
        </p:nvSpPr>
        <p:spPr>
          <a:xfrm rot="6653687">
            <a:off x="6777670" y="2753248"/>
            <a:ext cx="6638435" cy="5775439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Freeform 7"/>
          <p:cNvSpPr/>
          <p:nvPr/>
        </p:nvSpPr>
        <p:spPr>
          <a:xfrm rot="4726396">
            <a:off x="-1772756" y="-600015"/>
            <a:ext cx="3545512" cy="5619688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Freeform 8"/>
          <p:cNvSpPr/>
          <p:nvPr/>
        </p:nvSpPr>
        <p:spPr>
          <a:xfrm rot="2788089">
            <a:off x="10708351" y="1652008"/>
            <a:ext cx="4377042" cy="6937675"/>
          </a:xfrm>
          <a:custGeom>
            <a:avLst/>
            <a:gdLst/>
            <a:ahLst/>
            <a:cxnLst/>
            <a:rect l="l" t="t" r="r" b="b"/>
            <a:pathLst>
              <a:path w="6565563" h="10406512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5"/>
  <p:tag name="AS_OS" val="Microsoft Windows NT 10.0.20348.0"/>
  <p:tag name="AS_RELEASE_DATE" val="2024.06.14"/>
  <p:tag name="AS_TITLE" val="Aspose.Slides for .NET6"/>
  <p:tag name="AS_VERSION" val="2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2121</Words>
  <Application>Microsoft Office PowerPoint</Application>
  <PresentationFormat>Widescreen</PresentationFormat>
  <Paragraphs>1333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TT Commons Pro</vt:lpstr>
      <vt:lpstr>Rasputin</vt:lpstr>
      <vt:lpstr>Poppins Light</vt:lpstr>
      <vt:lpstr>Arial</vt:lpstr>
      <vt:lpstr>Rasputin Light</vt:lpstr>
      <vt:lpstr>TT Drugs</vt:lpstr>
      <vt:lpstr>Bodoni MT Black</vt:lpstr>
      <vt:lpstr>TT Drugs Bold</vt:lpstr>
      <vt:lpstr>Arial Rounded MT Bold</vt:lpstr>
      <vt:lpstr>Baskerville Old Face</vt:lpstr>
      <vt:lpstr>Wingdings</vt:lpstr>
      <vt:lpstr>Calibri</vt:lpstr>
      <vt:lpstr>Black Mango Medium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Bansil Nakrani</dc:creator>
  <cp:lastModifiedBy>KISHOR PANDIT</cp:lastModifiedBy>
  <cp:revision>98</cp:revision>
  <dcterms:created xsi:type="dcterms:W3CDTF">2024-07-25T10:56:15Z</dcterms:created>
  <dcterms:modified xsi:type="dcterms:W3CDTF">2025-06-29T05:11:51Z</dcterms:modified>
</cp:coreProperties>
</file>